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102" r:id="rId2"/>
    <p:sldId id="1110" r:id="rId3"/>
    <p:sldId id="274" r:id="rId4"/>
    <p:sldId id="279" r:id="rId5"/>
    <p:sldId id="1160" r:id="rId6"/>
    <p:sldId id="275" r:id="rId7"/>
    <p:sldId id="280" r:id="rId8"/>
    <p:sldId id="276" r:id="rId9"/>
    <p:sldId id="1172" r:id="rId10"/>
    <p:sldId id="1170" r:id="rId11"/>
    <p:sldId id="1106" r:id="rId12"/>
    <p:sldId id="1171" r:id="rId13"/>
    <p:sldId id="1169" r:id="rId14"/>
    <p:sldId id="256" r:id="rId15"/>
    <p:sldId id="1166" r:id="rId16"/>
    <p:sldId id="262" r:id="rId17"/>
    <p:sldId id="277" r:id="rId18"/>
    <p:sldId id="1167" r:id="rId19"/>
    <p:sldId id="359" r:id="rId20"/>
    <p:sldId id="288" r:id="rId21"/>
    <p:sldId id="1161" r:id="rId22"/>
    <p:sldId id="1162" r:id="rId23"/>
    <p:sldId id="267" r:id="rId24"/>
    <p:sldId id="1163" r:id="rId25"/>
    <p:sldId id="1164" r:id="rId26"/>
    <p:sldId id="327" r:id="rId27"/>
    <p:sldId id="319" r:id="rId28"/>
    <p:sldId id="329" r:id="rId29"/>
    <p:sldId id="325" r:id="rId30"/>
    <p:sldId id="326" r:id="rId31"/>
    <p:sldId id="269" r:id="rId32"/>
    <p:sldId id="257" r:id="rId33"/>
    <p:sldId id="258" r:id="rId34"/>
    <p:sldId id="1165" r:id="rId35"/>
    <p:sldId id="261" r:id="rId36"/>
    <p:sldId id="1158" r:id="rId37"/>
  </p:sldIdLst>
  <p:sldSz cx="12192000" cy="6858000"/>
  <p:notesSz cx="6797675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384"/>
    <a:srgbClr val="9D3A34"/>
    <a:srgbClr val="C00000"/>
    <a:srgbClr val="880505"/>
    <a:srgbClr val="8A40C4"/>
    <a:srgbClr val="5C2884"/>
    <a:srgbClr val="86670D"/>
    <a:srgbClr val="A1B4D7"/>
    <a:srgbClr val="F2FABB"/>
    <a:srgbClr val="FDE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5918" autoAdjust="0"/>
  </p:normalViewPr>
  <p:slideViewPr>
    <p:cSldViewPr snapToGrid="0">
      <p:cViewPr varScale="1">
        <p:scale>
          <a:sx n="118" d="100"/>
          <a:sy n="118" d="100"/>
        </p:scale>
        <p:origin x="10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блоки, общий вес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блоки, общий вес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F98-CF47-99C6-3EDF6EEAE601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F98-CF47-99C6-3EDF6EEAE601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F98-CF47-99C6-3EDF6EEAE601}"/>
              </c:ext>
            </c:extLst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F98-CF47-99C6-3EDF6EEAE601}"/>
              </c:ext>
            </c:extLst>
          </c:dPt>
          <c:dPt>
            <c:idx val="4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F98-CF47-99C6-3EDF6EEAE601}"/>
              </c:ext>
            </c:extLst>
          </c:dPt>
          <c:dPt>
            <c:idx val="5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F98-CF47-99C6-3EDF6EEAE601}"/>
              </c:ext>
            </c:extLst>
          </c:dPt>
          <c:dLbls>
            <c:dLbl>
              <c:idx val="0"/>
              <c:layout>
                <c:manualLayout>
                  <c:x val="2.7742570306663411E-2"/>
                  <c:y val="-5.3342246550825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C5BBB77-E0B5-47DF-AE63-E0CDAB9A9D8B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B8A5C9BF-7177-4042-BDCD-64B6C98BADEB}" type="VALUE"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98-CF47-99C6-3EDF6EEAE601}"/>
                </c:ext>
              </c:extLst>
            </c:dLbl>
            <c:dLbl>
              <c:idx val="1"/>
              <c:layout>
                <c:manualLayout>
                  <c:x val="-8.8621316092137702E-3"/>
                  <c:y val="0.10066938848592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7F31295-7EE9-44DE-8D1C-54C8938FEAEC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F61B061-CEC7-45E4-816F-8B6F7728CE1D}" type="VALUE"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98-CF47-99C6-3EDF6EEAE601}"/>
                </c:ext>
              </c:extLst>
            </c:dLbl>
            <c:dLbl>
              <c:idx val="2"/>
              <c:layout>
                <c:manualLayout>
                  <c:x val="-2.594314191292588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B9E3828-DA55-4DF8-81FD-B39319FADFCD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D6680F22-A95F-4FBE-9809-491F06526850}" type="VALUE">
                      <a:rPr lang="ru-RU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98-CF47-99C6-3EDF6EEAE601}"/>
                </c:ext>
              </c:extLst>
            </c:dLbl>
            <c:dLbl>
              <c:idx val="3"/>
              <c:layout>
                <c:manualLayout>
                  <c:x val="0"/>
                  <c:y val="2.96086436723297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0DA8BE6-CF49-4DED-9B60-65AA4E01CB20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FFE6CB3-D575-4ABC-A5BA-2C4A9F074D09}" type="VALUE"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98-CF47-99C6-3EDF6EEAE601}"/>
                </c:ext>
              </c:extLst>
            </c:dLbl>
            <c:dLbl>
              <c:idx val="4"/>
              <c:layout>
                <c:manualLayout>
                  <c:x val="-2.4307515833653315E-2"/>
                  <c:y val="-1.9652406623988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625BF49-D820-4BF5-B609-8AF81C329F71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D4F72C1-1ECA-4887-BE4A-EBCBCA417909}" type="VALUE"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98-CF47-99C6-3EDF6EEAE60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A11C7B6-62A8-4279-B2C7-F5D4AEF3D9DD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AB72302F-B9B8-4745-BD62-6A72CB9D7087}" type="VALUE">
                      <a:rPr lang="ru-RU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2936454331239"/>
                      <c:h val="0.1145390724620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F98-CF47-99C6-3EDF6EEAE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Квалификация специалистов</c:v>
                </c:pt>
                <c:pt idx="1">
                  <c:v>Использование технологий информационного моделирования</c:v>
                </c:pt>
                <c:pt idx="2">
                  <c:v>Выполненные работы (портфолио)</c:v>
                </c:pt>
                <c:pt idx="3">
                  <c:v>Соблюдение правил членства в СРО</c:v>
                </c:pt>
                <c:pt idx="4">
                  <c:v>Страхование ответственности</c:v>
                </c:pt>
                <c:pt idx="5">
                  <c:v>Добросовестность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0.24</c:v>
                </c:pt>
                <c:pt idx="1">
                  <c:v>0.18</c:v>
                </c:pt>
                <c:pt idx="2">
                  <c:v>0.21</c:v>
                </c:pt>
                <c:pt idx="3">
                  <c:v>0.12</c:v>
                </c:pt>
                <c:pt idx="4">
                  <c:v>0.1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98-CF47-99C6-3EDF6EEAE6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5B297-89CB-49AD-A76C-D2CCCA386C1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67842-38DB-4927-81EB-423DFDB9EFC6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Заказчик</a:t>
          </a:r>
        </a:p>
      </dgm:t>
    </dgm:pt>
    <dgm:pt modelId="{A4781B39-8E89-430E-B990-BD2685F35A63}" type="parTrans" cxnId="{6F9782B5-355C-4DC5-B3B8-20916B51E7D8}">
      <dgm:prSet/>
      <dgm:spPr/>
      <dgm:t>
        <a:bodyPr/>
        <a:lstStyle/>
        <a:p>
          <a:endParaRPr lang="ru-RU"/>
        </a:p>
      </dgm:t>
    </dgm:pt>
    <dgm:pt modelId="{3EC120E8-3AE0-4449-A8A3-4C7074F31D2D}" type="sibTrans" cxnId="{6F9782B5-355C-4DC5-B3B8-20916B51E7D8}">
      <dgm:prSet/>
      <dgm:spPr/>
      <dgm:t>
        <a:bodyPr/>
        <a:lstStyle/>
        <a:p>
          <a:endParaRPr lang="ru-RU"/>
        </a:p>
      </dgm:t>
    </dgm:pt>
    <dgm:pt modelId="{40F0A16A-96A8-4FD8-9DC6-3477FA0A786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Экспертиза, надзор</a:t>
          </a:r>
        </a:p>
      </dgm:t>
    </dgm:pt>
    <dgm:pt modelId="{87E52CC6-1B5C-456F-B692-98E114810433}" type="parTrans" cxnId="{9E27E504-5F0F-4C5D-91A3-940B83A76B81}">
      <dgm:prSet/>
      <dgm:spPr/>
      <dgm:t>
        <a:bodyPr/>
        <a:lstStyle/>
        <a:p>
          <a:endParaRPr lang="ru-RU"/>
        </a:p>
      </dgm:t>
    </dgm:pt>
    <dgm:pt modelId="{88D9B71D-D0CC-4987-B30B-51684E9E7377}" type="sibTrans" cxnId="{9E27E504-5F0F-4C5D-91A3-940B83A76B81}">
      <dgm:prSet/>
      <dgm:spPr/>
      <dgm:t>
        <a:bodyPr/>
        <a:lstStyle/>
        <a:p>
          <a:endParaRPr lang="ru-RU"/>
        </a:p>
      </dgm:t>
    </dgm:pt>
    <dgm:pt modelId="{974BE503-2FB6-4DED-8FDD-445397F8FEBF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Поставщик </a:t>
          </a:r>
        </a:p>
      </dgm:t>
    </dgm:pt>
    <dgm:pt modelId="{97619F90-07F0-44B3-AD53-9598E90099AD}" type="parTrans" cxnId="{02D16DE2-A136-49B4-861F-3A62FD491AC4}">
      <dgm:prSet/>
      <dgm:spPr/>
      <dgm:t>
        <a:bodyPr/>
        <a:lstStyle/>
        <a:p>
          <a:endParaRPr lang="ru-RU"/>
        </a:p>
      </dgm:t>
    </dgm:pt>
    <dgm:pt modelId="{D2C54A2C-9601-46A7-BA77-A4E2878FD1DD}" type="sibTrans" cxnId="{02D16DE2-A136-49B4-861F-3A62FD491AC4}">
      <dgm:prSet/>
      <dgm:spPr/>
      <dgm:t>
        <a:bodyPr/>
        <a:lstStyle/>
        <a:p>
          <a:endParaRPr lang="ru-RU"/>
        </a:p>
      </dgm:t>
    </dgm:pt>
    <dgm:pt modelId="{B85DF20D-2769-46CD-AAAA-A10C7863CD39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</a:t>
          </a:r>
          <a:r>
            <a: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95ECA757-AEE5-4DD2-A558-151AE7F6541E}" type="parTrans" cxnId="{B4F7BDB2-E8B3-4DD5-B76E-48B07DA3A493}">
      <dgm:prSet/>
      <dgm:spPr/>
      <dgm:t>
        <a:bodyPr/>
        <a:lstStyle/>
        <a:p>
          <a:endParaRPr lang="ru-RU"/>
        </a:p>
      </dgm:t>
    </dgm:pt>
    <dgm:pt modelId="{72E2A9E3-8FF6-4ACD-AAE5-6652C5DBF3F1}" type="sibTrans" cxnId="{B4F7BDB2-E8B3-4DD5-B76E-48B07DA3A493}">
      <dgm:prSet/>
      <dgm:spPr/>
      <dgm:t>
        <a:bodyPr/>
        <a:lstStyle/>
        <a:p>
          <a:endParaRPr lang="ru-RU"/>
        </a:p>
      </dgm:t>
    </dgm:pt>
    <dgm:pt modelId="{D709EBF3-7475-4A37-B010-DCF2C6EB5436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Изыскатель</a:t>
          </a:r>
        </a:p>
      </dgm:t>
    </dgm:pt>
    <dgm:pt modelId="{B5A283AC-F286-4AB9-9623-317D6932423C}" type="parTrans" cxnId="{FC8EEB0E-F51A-4200-99E0-28BD3EC76A34}">
      <dgm:prSet/>
      <dgm:spPr/>
      <dgm:t>
        <a:bodyPr/>
        <a:lstStyle/>
        <a:p>
          <a:endParaRPr lang="ru-RU"/>
        </a:p>
      </dgm:t>
    </dgm:pt>
    <dgm:pt modelId="{413953D7-12C1-487F-A289-7EF6683C3070}" type="sibTrans" cxnId="{FC8EEB0E-F51A-4200-99E0-28BD3EC76A34}">
      <dgm:prSet/>
      <dgm:spPr/>
      <dgm:t>
        <a:bodyPr/>
        <a:lstStyle/>
        <a:p>
          <a:endParaRPr lang="ru-RU"/>
        </a:p>
      </dgm:t>
    </dgm:pt>
    <dgm:pt modelId="{36D8E9EF-3AAE-42D8-BB7A-BD8BC80C013E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Проектировщик</a:t>
          </a:r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7C2942E-3816-4954-8188-B68270F2EE3C}" type="parTrans" cxnId="{6D818DFF-58E9-405F-86B7-EC7E00302BC7}">
      <dgm:prSet/>
      <dgm:spPr/>
      <dgm:t>
        <a:bodyPr/>
        <a:lstStyle/>
        <a:p>
          <a:endParaRPr lang="ru-RU"/>
        </a:p>
      </dgm:t>
    </dgm:pt>
    <dgm:pt modelId="{3A5FFF88-5168-40EA-8E65-50A0D638C305}" type="sibTrans" cxnId="{6D818DFF-58E9-405F-86B7-EC7E00302BC7}">
      <dgm:prSet/>
      <dgm:spPr/>
      <dgm:t>
        <a:bodyPr/>
        <a:lstStyle/>
        <a:p>
          <a:endParaRPr lang="ru-RU"/>
        </a:p>
      </dgm:t>
    </dgm:pt>
    <dgm:pt modelId="{75FA6EDD-1798-4602-8B37-F8A7045B6889}" type="pres">
      <dgm:prSet presAssocID="{94E5B297-89CB-49AD-A76C-D2CCCA386C1B}" presName="compositeShape" presStyleCnt="0">
        <dgm:presLayoutVars>
          <dgm:dir/>
          <dgm:resizeHandles/>
        </dgm:presLayoutVars>
      </dgm:prSet>
      <dgm:spPr/>
    </dgm:pt>
    <dgm:pt modelId="{E0671D47-54D5-47C5-8245-339723340370}" type="pres">
      <dgm:prSet presAssocID="{94E5B297-89CB-49AD-A76C-D2CCCA386C1B}" presName="pyramid" presStyleLbl="node1" presStyleIdx="0" presStyleCnt="1"/>
      <dgm:spPr>
        <a:solidFill>
          <a:srgbClr val="002060"/>
        </a:solidFill>
      </dgm:spPr>
    </dgm:pt>
    <dgm:pt modelId="{49C773FE-33EE-4D4C-8728-C82595061D57}" type="pres">
      <dgm:prSet presAssocID="{94E5B297-89CB-49AD-A76C-D2CCCA386C1B}" presName="theList" presStyleCnt="0"/>
      <dgm:spPr/>
    </dgm:pt>
    <dgm:pt modelId="{69459BEA-E7D9-4ECA-92E2-979720D80B9E}" type="pres">
      <dgm:prSet presAssocID="{DE967842-38DB-4927-81EB-423DFDB9EFC6}" presName="aNode" presStyleLbl="fgAcc1" presStyleIdx="0" presStyleCnt="6">
        <dgm:presLayoutVars>
          <dgm:bulletEnabled val="1"/>
        </dgm:presLayoutVars>
      </dgm:prSet>
      <dgm:spPr/>
    </dgm:pt>
    <dgm:pt modelId="{5F0944D4-5A27-47A8-8E6B-B6954F70F3BF}" type="pres">
      <dgm:prSet presAssocID="{DE967842-38DB-4927-81EB-423DFDB9EFC6}" presName="aSpace" presStyleCnt="0"/>
      <dgm:spPr/>
    </dgm:pt>
    <dgm:pt modelId="{FF3BB534-F068-48FC-ABAF-F25029057AD0}" type="pres">
      <dgm:prSet presAssocID="{40F0A16A-96A8-4FD8-9DC6-3477FA0A7867}" presName="aNode" presStyleLbl="fgAcc1" presStyleIdx="1" presStyleCnt="6">
        <dgm:presLayoutVars>
          <dgm:bulletEnabled val="1"/>
        </dgm:presLayoutVars>
      </dgm:prSet>
      <dgm:spPr/>
    </dgm:pt>
    <dgm:pt modelId="{34C35C15-A6AC-4492-AE9D-7F8D9FDE29FE}" type="pres">
      <dgm:prSet presAssocID="{40F0A16A-96A8-4FD8-9DC6-3477FA0A7867}" presName="aSpace" presStyleCnt="0"/>
      <dgm:spPr/>
    </dgm:pt>
    <dgm:pt modelId="{9443451F-26F6-445E-92F1-3B42AC28BAD4}" type="pres">
      <dgm:prSet presAssocID="{974BE503-2FB6-4DED-8FDD-445397F8FEBF}" presName="aNode" presStyleLbl="fgAcc1" presStyleIdx="2" presStyleCnt="6">
        <dgm:presLayoutVars>
          <dgm:bulletEnabled val="1"/>
        </dgm:presLayoutVars>
      </dgm:prSet>
      <dgm:spPr/>
    </dgm:pt>
    <dgm:pt modelId="{AADC5CC2-96E7-4351-AD10-D5625AD44B96}" type="pres">
      <dgm:prSet presAssocID="{974BE503-2FB6-4DED-8FDD-445397F8FEBF}" presName="aSpace" presStyleCnt="0"/>
      <dgm:spPr/>
    </dgm:pt>
    <dgm:pt modelId="{FB52F80D-52B6-4CAD-A858-ACDBC06E0A6F}" type="pres">
      <dgm:prSet presAssocID="{B85DF20D-2769-46CD-AAAA-A10C7863CD39}" presName="aNode" presStyleLbl="fgAcc1" presStyleIdx="3" presStyleCnt="6">
        <dgm:presLayoutVars>
          <dgm:bulletEnabled val="1"/>
        </dgm:presLayoutVars>
      </dgm:prSet>
      <dgm:spPr/>
    </dgm:pt>
    <dgm:pt modelId="{34A160CE-9E4E-4672-9171-4E7D82E22DDB}" type="pres">
      <dgm:prSet presAssocID="{B85DF20D-2769-46CD-AAAA-A10C7863CD39}" presName="aSpace" presStyleCnt="0"/>
      <dgm:spPr/>
    </dgm:pt>
    <dgm:pt modelId="{35EA4047-4B7D-4457-967E-7728D6983B88}" type="pres">
      <dgm:prSet presAssocID="{D709EBF3-7475-4A37-B010-DCF2C6EB5436}" presName="aNode" presStyleLbl="fgAcc1" presStyleIdx="4" presStyleCnt="6">
        <dgm:presLayoutVars>
          <dgm:bulletEnabled val="1"/>
        </dgm:presLayoutVars>
      </dgm:prSet>
      <dgm:spPr/>
    </dgm:pt>
    <dgm:pt modelId="{AE263AB2-BB80-4B25-A27A-DCE467D16EA0}" type="pres">
      <dgm:prSet presAssocID="{D709EBF3-7475-4A37-B010-DCF2C6EB5436}" presName="aSpace" presStyleCnt="0"/>
      <dgm:spPr/>
    </dgm:pt>
    <dgm:pt modelId="{8B2708E8-6E97-4AA6-B759-21EA6A7903F0}" type="pres">
      <dgm:prSet presAssocID="{36D8E9EF-3AAE-42D8-BB7A-BD8BC80C013E}" presName="aNode" presStyleLbl="fgAcc1" presStyleIdx="5" presStyleCnt="6">
        <dgm:presLayoutVars>
          <dgm:bulletEnabled val="1"/>
        </dgm:presLayoutVars>
      </dgm:prSet>
      <dgm:spPr/>
    </dgm:pt>
    <dgm:pt modelId="{F27738C2-1B5D-4900-81C4-66B9041642CC}" type="pres">
      <dgm:prSet presAssocID="{36D8E9EF-3AAE-42D8-BB7A-BD8BC80C013E}" presName="aSpace" presStyleCnt="0"/>
      <dgm:spPr/>
    </dgm:pt>
  </dgm:ptLst>
  <dgm:cxnLst>
    <dgm:cxn modelId="{9D968101-E7B8-420F-8630-B241DA97BEFF}" type="presOf" srcId="{B85DF20D-2769-46CD-AAAA-A10C7863CD39}" destId="{FB52F80D-52B6-4CAD-A858-ACDBC06E0A6F}" srcOrd="0" destOrd="0" presId="urn:microsoft.com/office/officeart/2005/8/layout/pyramid2"/>
    <dgm:cxn modelId="{9E27E504-5F0F-4C5D-91A3-940B83A76B81}" srcId="{94E5B297-89CB-49AD-A76C-D2CCCA386C1B}" destId="{40F0A16A-96A8-4FD8-9DC6-3477FA0A7867}" srcOrd="1" destOrd="0" parTransId="{87E52CC6-1B5C-456F-B692-98E114810433}" sibTransId="{88D9B71D-D0CC-4987-B30B-51684E9E7377}"/>
    <dgm:cxn modelId="{A977D907-96BA-4EF5-89EB-BDEAC0E4BC27}" type="presOf" srcId="{36D8E9EF-3AAE-42D8-BB7A-BD8BC80C013E}" destId="{8B2708E8-6E97-4AA6-B759-21EA6A7903F0}" srcOrd="0" destOrd="0" presId="urn:microsoft.com/office/officeart/2005/8/layout/pyramid2"/>
    <dgm:cxn modelId="{FC8EEB0E-F51A-4200-99E0-28BD3EC76A34}" srcId="{94E5B297-89CB-49AD-A76C-D2CCCA386C1B}" destId="{D709EBF3-7475-4A37-B010-DCF2C6EB5436}" srcOrd="4" destOrd="0" parTransId="{B5A283AC-F286-4AB9-9623-317D6932423C}" sibTransId="{413953D7-12C1-487F-A289-7EF6683C3070}"/>
    <dgm:cxn modelId="{4302C951-5FBF-4AB1-8DAA-F861FE5A9DE7}" type="presOf" srcId="{DE967842-38DB-4927-81EB-423DFDB9EFC6}" destId="{69459BEA-E7D9-4ECA-92E2-979720D80B9E}" srcOrd="0" destOrd="0" presId="urn:microsoft.com/office/officeart/2005/8/layout/pyramid2"/>
    <dgm:cxn modelId="{6D093796-22C7-4DA5-9921-DED74E014BE9}" type="presOf" srcId="{D709EBF3-7475-4A37-B010-DCF2C6EB5436}" destId="{35EA4047-4B7D-4457-967E-7728D6983B88}" srcOrd="0" destOrd="0" presId="urn:microsoft.com/office/officeart/2005/8/layout/pyramid2"/>
    <dgm:cxn modelId="{B4F7BDB2-E8B3-4DD5-B76E-48B07DA3A493}" srcId="{94E5B297-89CB-49AD-A76C-D2CCCA386C1B}" destId="{B85DF20D-2769-46CD-AAAA-A10C7863CD39}" srcOrd="3" destOrd="0" parTransId="{95ECA757-AEE5-4DD2-A558-151AE7F6541E}" sibTransId="{72E2A9E3-8FF6-4ACD-AAE5-6652C5DBF3F1}"/>
    <dgm:cxn modelId="{6F9782B5-355C-4DC5-B3B8-20916B51E7D8}" srcId="{94E5B297-89CB-49AD-A76C-D2CCCA386C1B}" destId="{DE967842-38DB-4927-81EB-423DFDB9EFC6}" srcOrd="0" destOrd="0" parTransId="{A4781B39-8E89-430E-B990-BD2685F35A63}" sibTransId="{3EC120E8-3AE0-4449-A8A3-4C7074F31D2D}"/>
    <dgm:cxn modelId="{02D16DE2-A136-49B4-861F-3A62FD491AC4}" srcId="{94E5B297-89CB-49AD-A76C-D2CCCA386C1B}" destId="{974BE503-2FB6-4DED-8FDD-445397F8FEBF}" srcOrd="2" destOrd="0" parTransId="{97619F90-07F0-44B3-AD53-9598E90099AD}" sibTransId="{D2C54A2C-9601-46A7-BA77-A4E2878FD1DD}"/>
    <dgm:cxn modelId="{E33182E5-361F-4582-902C-24BD48B07E89}" type="presOf" srcId="{974BE503-2FB6-4DED-8FDD-445397F8FEBF}" destId="{9443451F-26F6-445E-92F1-3B42AC28BAD4}" srcOrd="0" destOrd="0" presId="urn:microsoft.com/office/officeart/2005/8/layout/pyramid2"/>
    <dgm:cxn modelId="{37103DEF-869D-4C9D-B776-F99A45ACF4DF}" type="presOf" srcId="{40F0A16A-96A8-4FD8-9DC6-3477FA0A7867}" destId="{FF3BB534-F068-48FC-ABAF-F25029057AD0}" srcOrd="0" destOrd="0" presId="urn:microsoft.com/office/officeart/2005/8/layout/pyramid2"/>
    <dgm:cxn modelId="{5FEEDAFD-1DB2-4224-B091-D43B9391E632}" type="presOf" srcId="{94E5B297-89CB-49AD-A76C-D2CCCA386C1B}" destId="{75FA6EDD-1798-4602-8B37-F8A7045B6889}" srcOrd="0" destOrd="0" presId="urn:microsoft.com/office/officeart/2005/8/layout/pyramid2"/>
    <dgm:cxn modelId="{6D818DFF-58E9-405F-86B7-EC7E00302BC7}" srcId="{94E5B297-89CB-49AD-A76C-D2CCCA386C1B}" destId="{36D8E9EF-3AAE-42D8-BB7A-BD8BC80C013E}" srcOrd="5" destOrd="0" parTransId="{67C2942E-3816-4954-8188-B68270F2EE3C}" sibTransId="{3A5FFF88-5168-40EA-8E65-50A0D638C305}"/>
    <dgm:cxn modelId="{65F0A962-D0BF-4D56-B877-00C9E9D2DE5A}" type="presParOf" srcId="{75FA6EDD-1798-4602-8B37-F8A7045B6889}" destId="{E0671D47-54D5-47C5-8245-339723340370}" srcOrd="0" destOrd="0" presId="urn:microsoft.com/office/officeart/2005/8/layout/pyramid2"/>
    <dgm:cxn modelId="{B7F98D39-2F87-48F2-9B8F-18BFF0DD9B95}" type="presParOf" srcId="{75FA6EDD-1798-4602-8B37-F8A7045B6889}" destId="{49C773FE-33EE-4D4C-8728-C82595061D57}" srcOrd="1" destOrd="0" presId="urn:microsoft.com/office/officeart/2005/8/layout/pyramid2"/>
    <dgm:cxn modelId="{0168B31D-5B1D-4783-9E6F-385E5B34EB4B}" type="presParOf" srcId="{49C773FE-33EE-4D4C-8728-C82595061D57}" destId="{69459BEA-E7D9-4ECA-92E2-979720D80B9E}" srcOrd="0" destOrd="0" presId="urn:microsoft.com/office/officeart/2005/8/layout/pyramid2"/>
    <dgm:cxn modelId="{9D5C7562-666F-433E-966D-B8332A20FC4E}" type="presParOf" srcId="{49C773FE-33EE-4D4C-8728-C82595061D57}" destId="{5F0944D4-5A27-47A8-8E6B-B6954F70F3BF}" srcOrd="1" destOrd="0" presId="urn:microsoft.com/office/officeart/2005/8/layout/pyramid2"/>
    <dgm:cxn modelId="{C614600C-2C44-48A5-92B0-898123AD4353}" type="presParOf" srcId="{49C773FE-33EE-4D4C-8728-C82595061D57}" destId="{FF3BB534-F068-48FC-ABAF-F25029057AD0}" srcOrd="2" destOrd="0" presId="urn:microsoft.com/office/officeart/2005/8/layout/pyramid2"/>
    <dgm:cxn modelId="{D2A1C79C-DB7D-4F08-B452-6A35866F2EEC}" type="presParOf" srcId="{49C773FE-33EE-4D4C-8728-C82595061D57}" destId="{34C35C15-A6AC-4492-AE9D-7F8D9FDE29FE}" srcOrd="3" destOrd="0" presId="urn:microsoft.com/office/officeart/2005/8/layout/pyramid2"/>
    <dgm:cxn modelId="{22F42BB1-787B-42EC-A869-F60D5B20354F}" type="presParOf" srcId="{49C773FE-33EE-4D4C-8728-C82595061D57}" destId="{9443451F-26F6-445E-92F1-3B42AC28BAD4}" srcOrd="4" destOrd="0" presId="urn:microsoft.com/office/officeart/2005/8/layout/pyramid2"/>
    <dgm:cxn modelId="{37D695E7-D61A-42C4-9635-A67936A0F2B6}" type="presParOf" srcId="{49C773FE-33EE-4D4C-8728-C82595061D57}" destId="{AADC5CC2-96E7-4351-AD10-D5625AD44B96}" srcOrd="5" destOrd="0" presId="urn:microsoft.com/office/officeart/2005/8/layout/pyramid2"/>
    <dgm:cxn modelId="{C1332EFC-E95E-43D1-9079-57E08973CC77}" type="presParOf" srcId="{49C773FE-33EE-4D4C-8728-C82595061D57}" destId="{FB52F80D-52B6-4CAD-A858-ACDBC06E0A6F}" srcOrd="6" destOrd="0" presId="urn:microsoft.com/office/officeart/2005/8/layout/pyramid2"/>
    <dgm:cxn modelId="{26C3D4D0-CF9E-4EF1-9FDE-19EFED4A4DE5}" type="presParOf" srcId="{49C773FE-33EE-4D4C-8728-C82595061D57}" destId="{34A160CE-9E4E-4672-9171-4E7D82E22DDB}" srcOrd="7" destOrd="0" presId="urn:microsoft.com/office/officeart/2005/8/layout/pyramid2"/>
    <dgm:cxn modelId="{06194C01-CA2D-4486-B080-096AA61805E6}" type="presParOf" srcId="{49C773FE-33EE-4D4C-8728-C82595061D57}" destId="{35EA4047-4B7D-4457-967E-7728D6983B88}" srcOrd="8" destOrd="0" presId="urn:microsoft.com/office/officeart/2005/8/layout/pyramid2"/>
    <dgm:cxn modelId="{D517C557-1B4C-4265-850F-B8BE8EA90F39}" type="presParOf" srcId="{49C773FE-33EE-4D4C-8728-C82595061D57}" destId="{AE263AB2-BB80-4B25-A27A-DCE467D16EA0}" srcOrd="9" destOrd="0" presId="urn:microsoft.com/office/officeart/2005/8/layout/pyramid2"/>
    <dgm:cxn modelId="{9C299F0A-F1EA-4CFA-AB16-6DDF6C215B3D}" type="presParOf" srcId="{49C773FE-33EE-4D4C-8728-C82595061D57}" destId="{8B2708E8-6E97-4AA6-B759-21EA6A7903F0}" srcOrd="10" destOrd="0" presId="urn:microsoft.com/office/officeart/2005/8/layout/pyramid2"/>
    <dgm:cxn modelId="{0C888999-7390-4A78-8055-5F7DAC151B9B}" type="presParOf" srcId="{49C773FE-33EE-4D4C-8728-C82595061D57}" destId="{F27738C2-1B5D-4900-81C4-66B9041642C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540AB-B84F-4288-8F77-B2108E1A431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0A0F9DF-D032-4EE8-A553-4575B23C9FA7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/>
            <a:t> </a:t>
          </a:r>
        </a:p>
      </dgm:t>
    </dgm:pt>
    <dgm:pt modelId="{0D181919-8499-48F2-9A94-9D67D8824FA3}" type="parTrans" cxnId="{2258E7FF-1292-46F9-8B47-C8EC73C67AD4}">
      <dgm:prSet/>
      <dgm:spPr/>
      <dgm:t>
        <a:bodyPr/>
        <a:lstStyle/>
        <a:p>
          <a:endParaRPr lang="ru-RU"/>
        </a:p>
      </dgm:t>
    </dgm:pt>
    <dgm:pt modelId="{7AD0E2B6-543D-4E7F-AD1B-DE5C0D621359}" type="sibTrans" cxnId="{2258E7FF-1292-46F9-8B47-C8EC73C67AD4}">
      <dgm:prSet/>
      <dgm:spPr/>
      <dgm:t>
        <a:bodyPr/>
        <a:lstStyle/>
        <a:p>
          <a:endParaRPr lang="ru-RU"/>
        </a:p>
      </dgm:t>
    </dgm:pt>
    <dgm:pt modelId="{0959FB8C-7C8D-4925-B045-B190ADECA9F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/>
            <a:t> </a:t>
          </a:r>
        </a:p>
      </dgm:t>
    </dgm:pt>
    <dgm:pt modelId="{F5E81CBA-7608-477C-A992-8392438ED3A9}" type="parTrans" cxnId="{4B1572F1-6158-4154-8776-EDA01E0A1BE8}">
      <dgm:prSet/>
      <dgm:spPr/>
      <dgm:t>
        <a:bodyPr/>
        <a:lstStyle/>
        <a:p>
          <a:endParaRPr lang="ru-RU"/>
        </a:p>
      </dgm:t>
    </dgm:pt>
    <dgm:pt modelId="{B380764B-5C6B-4002-A29D-A0C3F6F71A4E}" type="sibTrans" cxnId="{4B1572F1-6158-4154-8776-EDA01E0A1BE8}">
      <dgm:prSet/>
      <dgm:spPr/>
      <dgm:t>
        <a:bodyPr/>
        <a:lstStyle/>
        <a:p>
          <a:endParaRPr lang="ru-RU"/>
        </a:p>
      </dgm:t>
    </dgm:pt>
    <dgm:pt modelId="{C0EDBE25-CEAA-4A3B-B44D-BDB1FA9B94F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/>
            <a:t> </a:t>
          </a:r>
        </a:p>
      </dgm:t>
    </dgm:pt>
    <dgm:pt modelId="{A62CD672-2B70-49C5-A42D-6C41426720CA}" type="parTrans" cxnId="{35B51240-D72F-49D7-85DD-B556AB5CBC98}">
      <dgm:prSet/>
      <dgm:spPr/>
      <dgm:t>
        <a:bodyPr/>
        <a:lstStyle/>
        <a:p>
          <a:endParaRPr lang="ru-RU"/>
        </a:p>
      </dgm:t>
    </dgm:pt>
    <dgm:pt modelId="{B8F1D966-57CA-4B9B-A68E-F5331E1C32E0}" type="sibTrans" cxnId="{35B51240-D72F-49D7-85DD-B556AB5CBC98}">
      <dgm:prSet/>
      <dgm:spPr/>
      <dgm:t>
        <a:bodyPr/>
        <a:lstStyle/>
        <a:p>
          <a:endParaRPr lang="ru-RU"/>
        </a:p>
      </dgm:t>
    </dgm:pt>
    <dgm:pt modelId="{785AA0E7-E672-4A3D-A849-A4596FB9A444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/>
            <a:t> </a:t>
          </a:r>
        </a:p>
      </dgm:t>
    </dgm:pt>
    <dgm:pt modelId="{E69A5D88-184C-4213-9914-DD5D313DE0CB}" type="parTrans" cxnId="{BA9F2E54-8EFF-4AB9-95FF-DB16EB53DA5B}">
      <dgm:prSet/>
      <dgm:spPr/>
      <dgm:t>
        <a:bodyPr/>
        <a:lstStyle/>
        <a:p>
          <a:endParaRPr lang="ru-RU"/>
        </a:p>
      </dgm:t>
    </dgm:pt>
    <dgm:pt modelId="{C20A8D01-3343-4DA6-8D61-4607924747B3}" type="sibTrans" cxnId="{BA9F2E54-8EFF-4AB9-95FF-DB16EB53DA5B}">
      <dgm:prSet/>
      <dgm:spPr/>
      <dgm:t>
        <a:bodyPr/>
        <a:lstStyle/>
        <a:p>
          <a:endParaRPr lang="ru-RU"/>
        </a:p>
      </dgm:t>
    </dgm:pt>
    <dgm:pt modelId="{9B0EFDFD-618B-4166-A295-BE90CE00AFC9}">
      <dgm:prSet phldrT="[Текст]"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F7381565-5BA8-45AF-B133-53C8BE385758}" type="parTrans" cxnId="{FE32E7C8-84F6-49D2-AA71-36857A6806AA}">
      <dgm:prSet/>
      <dgm:spPr/>
      <dgm:t>
        <a:bodyPr/>
        <a:lstStyle/>
        <a:p>
          <a:endParaRPr lang="ru-RU"/>
        </a:p>
      </dgm:t>
    </dgm:pt>
    <dgm:pt modelId="{645DE641-F70F-4555-88F2-F12B4DF8CB03}" type="sibTrans" cxnId="{FE32E7C8-84F6-49D2-AA71-36857A6806AA}">
      <dgm:prSet/>
      <dgm:spPr/>
      <dgm:t>
        <a:bodyPr/>
        <a:lstStyle/>
        <a:p>
          <a:endParaRPr lang="ru-RU"/>
        </a:p>
      </dgm:t>
    </dgm:pt>
    <dgm:pt modelId="{A37D0E7A-4456-4103-A6E6-291694F3623B}">
      <dgm:prSet phldrT="[Текст]"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4F9EE7ED-B3F2-4D8D-AE32-AE3C3C66EACE}" type="parTrans" cxnId="{339A8CC7-BAAE-4FE6-9BEF-5AAE86B39C99}">
      <dgm:prSet/>
      <dgm:spPr/>
      <dgm:t>
        <a:bodyPr/>
        <a:lstStyle/>
        <a:p>
          <a:endParaRPr lang="ru-RU"/>
        </a:p>
      </dgm:t>
    </dgm:pt>
    <dgm:pt modelId="{25D563CA-2C46-4581-A702-8DA440EA9A01}" type="sibTrans" cxnId="{339A8CC7-BAAE-4FE6-9BEF-5AAE86B39C99}">
      <dgm:prSet/>
      <dgm:spPr/>
      <dgm:t>
        <a:bodyPr/>
        <a:lstStyle/>
        <a:p>
          <a:endParaRPr lang="ru-RU"/>
        </a:p>
      </dgm:t>
    </dgm:pt>
    <dgm:pt modelId="{6685A87F-A7E7-4E63-A13F-3609B6DCEBE5}" type="pres">
      <dgm:prSet presAssocID="{A1C540AB-B84F-4288-8F77-B2108E1A4311}" presName="Name0" presStyleCnt="0">
        <dgm:presLayoutVars>
          <dgm:dir/>
          <dgm:animLvl val="lvl"/>
          <dgm:resizeHandles val="exact"/>
        </dgm:presLayoutVars>
      </dgm:prSet>
      <dgm:spPr/>
    </dgm:pt>
    <dgm:pt modelId="{A9E6466D-E5B8-4FF9-BB48-F420053F3B6D}" type="pres">
      <dgm:prSet presAssocID="{00A0F9DF-D032-4EE8-A553-4575B23C9FA7}" presName="Name8" presStyleCnt="0"/>
      <dgm:spPr/>
    </dgm:pt>
    <dgm:pt modelId="{B6AEDA96-90BF-488C-AF54-EC44D755AEB2}" type="pres">
      <dgm:prSet presAssocID="{00A0F9DF-D032-4EE8-A553-4575B23C9FA7}" presName="level" presStyleLbl="node1" presStyleIdx="0" presStyleCnt="6" custLinFactNeighborX="-28333" custLinFactNeighborY="3710">
        <dgm:presLayoutVars>
          <dgm:chMax val="1"/>
          <dgm:bulletEnabled val="1"/>
        </dgm:presLayoutVars>
      </dgm:prSet>
      <dgm:spPr/>
    </dgm:pt>
    <dgm:pt modelId="{9AE2D53E-3D59-4538-A7E6-20D01B788E7D}" type="pres">
      <dgm:prSet presAssocID="{00A0F9DF-D032-4EE8-A553-4575B23C9F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876DD5-2E6E-4575-9A77-2EBD55668A93}" type="pres">
      <dgm:prSet presAssocID="{0959FB8C-7C8D-4925-B045-B190ADECA9F8}" presName="Name8" presStyleCnt="0"/>
      <dgm:spPr/>
    </dgm:pt>
    <dgm:pt modelId="{4918716C-75F2-4B55-A1C3-A4C8CD5415BB}" type="pres">
      <dgm:prSet presAssocID="{0959FB8C-7C8D-4925-B045-B190ADECA9F8}" presName="level" presStyleLbl="node1" presStyleIdx="1" presStyleCnt="6">
        <dgm:presLayoutVars>
          <dgm:chMax val="1"/>
          <dgm:bulletEnabled val="1"/>
        </dgm:presLayoutVars>
      </dgm:prSet>
      <dgm:spPr/>
    </dgm:pt>
    <dgm:pt modelId="{7EE133FB-27FF-4223-9551-81A423AAAC42}" type="pres">
      <dgm:prSet presAssocID="{0959FB8C-7C8D-4925-B045-B190ADECA9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EF3B99-5E0E-47C8-B4D7-E5417D7CB7CC}" type="pres">
      <dgm:prSet presAssocID="{C0EDBE25-CEAA-4A3B-B44D-BDB1FA9B94FA}" presName="Name8" presStyleCnt="0"/>
      <dgm:spPr/>
    </dgm:pt>
    <dgm:pt modelId="{412CF9FB-3635-4390-97BC-1F259DDF7830}" type="pres">
      <dgm:prSet presAssocID="{C0EDBE25-CEAA-4A3B-B44D-BDB1FA9B94FA}" presName="level" presStyleLbl="node1" presStyleIdx="2" presStyleCnt="6">
        <dgm:presLayoutVars>
          <dgm:chMax val="1"/>
          <dgm:bulletEnabled val="1"/>
        </dgm:presLayoutVars>
      </dgm:prSet>
      <dgm:spPr/>
    </dgm:pt>
    <dgm:pt modelId="{AEAB8F79-0CCC-40A5-85AE-EFA39D627B31}" type="pres">
      <dgm:prSet presAssocID="{C0EDBE25-CEAA-4A3B-B44D-BDB1FA9B94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65FA58-6B4C-4E5C-BDB5-AFCDA25FA76A}" type="pres">
      <dgm:prSet presAssocID="{785AA0E7-E672-4A3D-A849-A4596FB9A444}" presName="Name8" presStyleCnt="0"/>
      <dgm:spPr/>
    </dgm:pt>
    <dgm:pt modelId="{68476CAD-1F00-46AC-919E-A4A4C0098842}" type="pres">
      <dgm:prSet presAssocID="{785AA0E7-E672-4A3D-A849-A4596FB9A444}" presName="level" presStyleLbl="node1" presStyleIdx="3" presStyleCnt="6">
        <dgm:presLayoutVars>
          <dgm:chMax val="1"/>
          <dgm:bulletEnabled val="1"/>
        </dgm:presLayoutVars>
      </dgm:prSet>
      <dgm:spPr/>
    </dgm:pt>
    <dgm:pt modelId="{541D9166-0267-455C-BD61-B97279C40395}" type="pres">
      <dgm:prSet presAssocID="{785AA0E7-E672-4A3D-A849-A4596FB9A4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E43FF8A-7851-4F9D-A40F-71004BA99879}" type="pres">
      <dgm:prSet presAssocID="{9B0EFDFD-618B-4166-A295-BE90CE00AFC9}" presName="Name8" presStyleCnt="0"/>
      <dgm:spPr/>
    </dgm:pt>
    <dgm:pt modelId="{2E7524B4-42DA-4317-A81F-B0EFE8F5C000}" type="pres">
      <dgm:prSet presAssocID="{9B0EFDFD-618B-4166-A295-BE90CE00AFC9}" presName="level" presStyleLbl="node1" presStyleIdx="4" presStyleCnt="6">
        <dgm:presLayoutVars>
          <dgm:chMax val="1"/>
          <dgm:bulletEnabled val="1"/>
        </dgm:presLayoutVars>
      </dgm:prSet>
      <dgm:spPr/>
    </dgm:pt>
    <dgm:pt modelId="{F0AEAF6C-33F6-4896-BB6C-C4B89E0B623D}" type="pres">
      <dgm:prSet presAssocID="{9B0EFDFD-618B-4166-A295-BE90CE00AF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BBB5EC-1058-4CB9-8F78-7EADDEE15B02}" type="pres">
      <dgm:prSet presAssocID="{A37D0E7A-4456-4103-A6E6-291694F3623B}" presName="Name8" presStyleCnt="0"/>
      <dgm:spPr/>
    </dgm:pt>
    <dgm:pt modelId="{CA23780D-4182-4677-A85C-AC7393F58665}" type="pres">
      <dgm:prSet presAssocID="{A37D0E7A-4456-4103-A6E6-291694F3623B}" presName="level" presStyleLbl="node1" presStyleIdx="5" presStyleCnt="6">
        <dgm:presLayoutVars>
          <dgm:chMax val="1"/>
          <dgm:bulletEnabled val="1"/>
        </dgm:presLayoutVars>
      </dgm:prSet>
      <dgm:spPr/>
    </dgm:pt>
    <dgm:pt modelId="{C91D6519-3755-4F16-B692-8CDDB795A24B}" type="pres">
      <dgm:prSet presAssocID="{A37D0E7A-4456-4103-A6E6-291694F362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5116208-2A55-43F7-91BC-ED0A9B7A8D01}" type="presOf" srcId="{9B0EFDFD-618B-4166-A295-BE90CE00AFC9}" destId="{F0AEAF6C-33F6-4896-BB6C-C4B89E0B623D}" srcOrd="1" destOrd="0" presId="urn:microsoft.com/office/officeart/2005/8/layout/pyramid3"/>
    <dgm:cxn modelId="{35B51240-D72F-49D7-85DD-B556AB5CBC98}" srcId="{A1C540AB-B84F-4288-8F77-B2108E1A4311}" destId="{C0EDBE25-CEAA-4A3B-B44D-BDB1FA9B94FA}" srcOrd="2" destOrd="0" parTransId="{A62CD672-2B70-49C5-A42D-6C41426720CA}" sibTransId="{B8F1D966-57CA-4B9B-A68E-F5331E1C32E0}"/>
    <dgm:cxn modelId="{573B8A47-3F8E-40D1-AB86-E13E3EEE603E}" type="presOf" srcId="{785AA0E7-E672-4A3D-A849-A4596FB9A444}" destId="{68476CAD-1F00-46AC-919E-A4A4C0098842}" srcOrd="0" destOrd="0" presId="urn:microsoft.com/office/officeart/2005/8/layout/pyramid3"/>
    <dgm:cxn modelId="{EBAF0548-EEB5-4569-8EE8-118D5C839B4A}" type="presOf" srcId="{C0EDBE25-CEAA-4A3B-B44D-BDB1FA9B94FA}" destId="{412CF9FB-3635-4390-97BC-1F259DDF7830}" srcOrd="0" destOrd="0" presId="urn:microsoft.com/office/officeart/2005/8/layout/pyramid3"/>
    <dgm:cxn modelId="{BA9F2E54-8EFF-4AB9-95FF-DB16EB53DA5B}" srcId="{A1C540AB-B84F-4288-8F77-B2108E1A4311}" destId="{785AA0E7-E672-4A3D-A849-A4596FB9A444}" srcOrd="3" destOrd="0" parTransId="{E69A5D88-184C-4213-9914-DD5D313DE0CB}" sibTransId="{C20A8D01-3343-4DA6-8D61-4607924747B3}"/>
    <dgm:cxn modelId="{E4766B57-6AAA-42A1-9512-828587FA4818}" type="presOf" srcId="{00A0F9DF-D032-4EE8-A553-4575B23C9FA7}" destId="{9AE2D53E-3D59-4538-A7E6-20D01B788E7D}" srcOrd="1" destOrd="0" presId="urn:microsoft.com/office/officeart/2005/8/layout/pyramid3"/>
    <dgm:cxn modelId="{9793255F-A0B2-4E68-80EE-53DA7602A97D}" type="presOf" srcId="{C0EDBE25-CEAA-4A3B-B44D-BDB1FA9B94FA}" destId="{AEAB8F79-0CCC-40A5-85AE-EFA39D627B31}" srcOrd="1" destOrd="0" presId="urn:microsoft.com/office/officeart/2005/8/layout/pyramid3"/>
    <dgm:cxn modelId="{55292D7E-3976-4CB3-A5F8-CEA549C291FC}" type="presOf" srcId="{0959FB8C-7C8D-4925-B045-B190ADECA9F8}" destId="{4918716C-75F2-4B55-A1C3-A4C8CD5415BB}" srcOrd="0" destOrd="0" presId="urn:microsoft.com/office/officeart/2005/8/layout/pyramid3"/>
    <dgm:cxn modelId="{0C05F380-73C8-4D8B-9CEF-A097298F621D}" type="presOf" srcId="{785AA0E7-E672-4A3D-A849-A4596FB9A444}" destId="{541D9166-0267-455C-BD61-B97279C40395}" srcOrd="1" destOrd="0" presId="urn:microsoft.com/office/officeart/2005/8/layout/pyramid3"/>
    <dgm:cxn modelId="{42975D91-DC39-4A7D-9D04-320211D0740E}" type="presOf" srcId="{00A0F9DF-D032-4EE8-A553-4575B23C9FA7}" destId="{B6AEDA96-90BF-488C-AF54-EC44D755AEB2}" srcOrd="0" destOrd="0" presId="urn:microsoft.com/office/officeart/2005/8/layout/pyramid3"/>
    <dgm:cxn modelId="{B942E2A9-6474-46CB-A2CE-0DC7FC8AF7ED}" type="presOf" srcId="{A37D0E7A-4456-4103-A6E6-291694F3623B}" destId="{CA23780D-4182-4677-A85C-AC7393F58665}" srcOrd="0" destOrd="0" presId="urn:microsoft.com/office/officeart/2005/8/layout/pyramid3"/>
    <dgm:cxn modelId="{0FD9FEB4-4135-4F76-83B6-F4FD40389E42}" type="presOf" srcId="{A1C540AB-B84F-4288-8F77-B2108E1A4311}" destId="{6685A87F-A7E7-4E63-A13F-3609B6DCEBE5}" srcOrd="0" destOrd="0" presId="urn:microsoft.com/office/officeart/2005/8/layout/pyramid3"/>
    <dgm:cxn modelId="{339A8CC7-BAAE-4FE6-9BEF-5AAE86B39C99}" srcId="{A1C540AB-B84F-4288-8F77-B2108E1A4311}" destId="{A37D0E7A-4456-4103-A6E6-291694F3623B}" srcOrd="5" destOrd="0" parTransId="{4F9EE7ED-B3F2-4D8D-AE32-AE3C3C66EACE}" sibTransId="{25D563CA-2C46-4581-A702-8DA440EA9A01}"/>
    <dgm:cxn modelId="{FE32E7C8-84F6-49D2-AA71-36857A6806AA}" srcId="{A1C540AB-B84F-4288-8F77-B2108E1A4311}" destId="{9B0EFDFD-618B-4166-A295-BE90CE00AFC9}" srcOrd="4" destOrd="0" parTransId="{F7381565-5BA8-45AF-B133-53C8BE385758}" sibTransId="{645DE641-F70F-4555-88F2-F12B4DF8CB03}"/>
    <dgm:cxn modelId="{5A1275D1-FFB0-4AED-A04A-F3D0EAE7956C}" type="presOf" srcId="{0959FB8C-7C8D-4925-B045-B190ADECA9F8}" destId="{7EE133FB-27FF-4223-9551-81A423AAAC42}" srcOrd="1" destOrd="0" presId="urn:microsoft.com/office/officeart/2005/8/layout/pyramid3"/>
    <dgm:cxn modelId="{84EF7DE1-D2F7-40B4-A40C-5FBCD9875A79}" type="presOf" srcId="{A37D0E7A-4456-4103-A6E6-291694F3623B}" destId="{C91D6519-3755-4F16-B692-8CDDB795A24B}" srcOrd="1" destOrd="0" presId="urn:microsoft.com/office/officeart/2005/8/layout/pyramid3"/>
    <dgm:cxn modelId="{4B1572F1-6158-4154-8776-EDA01E0A1BE8}" srcId="{A1C540AB-B84F-4288-8F77-B2108E1A4311}" destId="{0959FB8C-7C8D-4925-B045-B190ADECA9F8}" srcOrd="1" destOrd="0" parTransId="{F5E81CBA-7608-477C-A992-8392438ED3A9}" sibTransId="{B380764B-5C6B-4002-A29D-A0C3F6F71A4E}"/>
    <dgm:cxn modelId="{9850AAFF-6D0B-4AF9-B77E-D1F86DB204C2}" type="presOf" srcId="{9B0EFDFD-618B-4166-A295-BE90CE00AFC9}" destId="{2E7524B4-42DA-4317-A81F-B0EFE8F5C000}" srcOrd="0" destOrd="0" presId="urn:microsoft.com/office/officeart/2005/8/layout/pyramid3"/>
    <dgm:cxn modelId="{2258E7FF-1292-46F9-8B47-C8EC73C67AD4}" srcId="{A1C540AB-B84F-4288-8F77-B2108E1A4311}" destId="{00A0F9DF-D032-4EE8-A553-4575B23C9FA7}" srcOrd="0" destOrd="0" parTransId="{0D181919-8499-48F2-9A94-9D67D8824FA3}" sibTransId="{7AD0E2B6-543D-4E7F-AD1B-DE5C0D621359}"/>
    <dgm:cxn modelId="{28C79890-F3E1-4F1A-8531-B773A8FD0B88}" type="presParOf" srcId="{6685A87F-A7E7-4E63-A13F-3609B6DCEBE5}" destId="{A9E6466D-E5B8-4FF9-BB48-F420053F3B6D}" srcOrd="0" destOrd="0" presId="urn:microsoft.com/office/officeart/2005/8/layout/pyramid3"/>
    <dgm:cxn modelId="{D6A882C1-CA00-4E89-828F-FE3954BACEEA}" type="presParOf" srcId="{A9E6466D-E5B8-4FF9-BB48-F420053F3B6D}" destId="{B6AEDA96-90BF-488C-AF54-EC44D755AEB2}" srcOrd="0" destOrd="0" presId="urn:microsoft.com/office/officeart/2005/8/layout/pyramid3"/>
    <dgm:cxn modelId="{6E6A16EA-BC28-4622-B2D8-D8A6559DBCFA}" type="presParOf" srcId="{A9E6466D-E5B8-4FF9-BB48-F420053F3B6D}" destId="{9AE2D53E-3D59-4538-A7E6-20D01B788E7D}" srcOrd="1" destOrd="0" presId="urn:microsoft.com/office/officeart/2005/8/layout/pyramid3"/>
    <dgm:cxn modelId="{75BA3F3F-FB6B-4900-9D6B-A503C7739B63}" type="presParOf" srcId="{6685A87F-A7E7-4E63-A13F-3609B6DCEBE5}" destId="{49876DD5-2E6E-4575-9A77-2EBD55668A93}" srcOrd="1" destOrd="0" presId="urn:microsoft.com/office/officeart/2005/8/layout/pyramid3"/>
    <dgm:cxn modelId="{2B42B900-4BDD-447D-90EF-1F14D9EE5E8A}" type="presParOf" srcId="{49876DD5-2E6E-4575-9A77-2EBD55668A93}" destId="{4918716C-75F2-4B55-A1C3-A4C8CD5415BB}" srcOrd="0" destOrd="0" presId="urn:microsoft.com/office/officeart/2005/8/layout/pyramid3"/>
    <dgm:cxn modelId="{33EB337F-D0F6-4523-B415-90C0C681426C}" type="presParOf" srcId="{49876DD5-2E6E-4575-9A77-2EBD55668A93}" destId="{7EE133FB-27FF-4223-9551-81A423AAAC42}" srcOrd="1" destOrd="0" presId="urn:microsoft.com/office/officeart/2005/8/layout/pyramid3"/>
    <dgm:cxn modelId="{2AD76549-532D-495B-807B-4AF44BDCA9DD}" type="presParOf" srcId="{6685A87F-A7E7-4E63-A13F-3609B6DCEBE5}" destId="{F6EF3B99-5E0E-47C8-B4D7-E5417D7CB7CC}" srcOrd="2" destOrd="0" presId="urn:microsoft.com/office/officeart/2005/8/layout/pyramid3"/>
    <dgm:cxn modelId="{83E70F80-7716-4E5F-A79C-28B678165594}" type="presParOf" srcId="{F6EF3B99-5E0E-47C8-B4D7-E5417D7CB7CC}" destId="{412CF9FB-3635-4390-97BC-1F259DDF7830}" srcOrd="0" destOrd="0" presId="urn:microsoft.com/office/officeart/2005/8/layout/pyramid3"/>
    <dgm:cxn modelId="{753C09A0-E642-4FCD-95F9-B54A44BFE205}" type="presParOf" srcId="{F6EF3B99-5E0E-47C8-B4D7-E5417D7CB7CC}" destId="{AEAB8F79-0CCC-40A5-85AE-EFA39D627B31}" srcOrd="1" destOrd="0" presId="urn:microsoft.com/office/officeart/2005/8/layout/pyramid3"/>
    <dgm:cxn modelId="{487A5A4F-3B26-4DC7-A7A3-2D0039272B03}" type="presParOf" srcId="{6685A87F-A7E7-4E63-A13F-3609B6DCEBE5}" destId="{DA65FA58-6B4C-4E5C-BDB5-AFCDA25FA76A}" srcOrd="3" destOrd="0" presId="urn:microsoft.com/office/officeart/2005/8/layout/pyramid3"/>
    <dgm:cxn modelId="{E14D3FEB-0200-4F8B-85ED-214955C423AD}" type="presParOf" srcId="{DA65FA58-6B4C-4E5C-BDB5-AFCDA25FA76A}" destId="{68476CAD-1F00-46AC-919E-A4A4C0098842}" srcOrd="0" destOrd="0" presId="urn:microsoft.com/office/officeart/2005/8/layout/pyramid3"/>
    <dgm:cxn modelId="{68BB755C-1EF0-4862-9E72-00EA194EAB86}" type="presParOf" srcId="{DA65FA58-6B4C-4E5C-BDB5-AFCDA25FA76A}" destId="{541D9166-0267-455C-BD61-B97279C40395}" srcOrd="1" destOrd="0" presId="urn:microsoft.com/office/officeart/2005/8/layout/pyramid3"/>
    <dgm:cxn modelId="{1B2A3D3C-9ECA-4A89-A90D-B90F5976A0E7}" type="presParOf" srcId="{6685A87F-A7E7-4E63-A13F-3609B6DCEBE5}" destId="{FE43FF8A-7851-4F9D-A40F-71004BA99879}" srcOrd="4" destOrd="0" presId="urn:microsoft.com/office/officeart/2005/8/layout/pyramid3"/>
    <dgm:cxn modelId="{B4586FE2-9397-4A7E-B8EF-91232CA03076}" type="presParOf" srcId="{FE43FF8A-7851-4F9D-A40F-71004BA99879}" destId="{2E7524B4-42DA-4317-A81F-B0EFE8F5C000}" srcOrd="0" destOrd="0" presId="urn:microsoft.com/office/officeart/2005/8/layout/pyramid3"/>
    <dgm:cxn modelId="{8FE29068-008F-4C0A-95C8-5CE5633DEAC9}" type="presParOf" srcId="{FE43FF8A-7851-4F9D-A40F-71004BA99879}" destId="{F0AEAF6C-33F6-4896-BB6C-C4B89E0B623D}" srcOrd="1" destOrd="0" presId="urn:microsoft.com/office/officeart/2005/8/layout/pyramid3"/>
    <dgm:cxn modelId="{B1048B12-ECE0-4BA3-BCB4-A0EA7B808751}" type="presParOf" srcId="{6685A87F-A7E7-4E63-A13F-3609B6DCEBE5}" destId="{82BBB5EC-1058-4CB9-8F78-7EADDEE15B02}" srcOrd="5" destOrd="0" presId="urn:microsoft.com/office/officeart/2005/8/layout/pyramid3"/>
    <dgm:cxn modelId="{6D41AF5E-F5CE-4117-9497-58548EC6909F}" type="presParOf" srcId="{82BBB5EC-1058-4CB9-8F78-7EADDEE15B02}" destId="{CA23780D-4182-4677-A85C-AC7393F58665}" srcOrd="0" destOrd="0" presId="urn:microsoft.com/office/officeart/2005/8/layout/pyramid3"/>
    <dgm:cxn modelId="{EF618303-C2CE-42E7-BFB0-8157018A41E4}" type="presParOf" srcId="{82BBB5EC-1058-4CB9-8F78-7EADDEE15B02}" destId="{C91D6519-3755-4F16-B692-8CDDB795A24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34E3E-670F-47DE-B59C-FE60A893B6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20C7B-A4CF-46C1-9CD2-2E8ABA7D1B87}">
      <dgm:prSet phldrT="[Текст]" custT="1"/>
      <dgm:spPr>
        <a:solidFill>
          <a:schemeClr val="bg1"/>
        </a:solidFill>
        <a:ln>
          <a:solidFill>
            <a:srgbClr val="1F5384"/>
          </a:solidFill>
        </a:ln>
      </dgm:spPr>
      <dgm:t>
        <a:bodyPr/>
        <a:lstStyle/>
        <a:p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кадров для инженерного корпуса России</a:t>
          </a:r>
        </a:p>
      </dgm:t>
    </dgm:pt>
    <dgm:pt modelId="{7C1BCE69-0BE4-4E12-A3F0-2D5E7B8588BF}" type="parTrans" cxnId="{9712E5B8-F2D1-47CF-8716-E4EA6044C865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5B01-2B0C-4BA6-B132-44810A44E28D}" type="sibTrans" cxnId="{9712E5B8-F2D1-47CF-8716-E4EA6044C865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D11A1-01AA-4ED0-8E77-4144012D784D}">
      <dgm:prSet phldrT="[Текст]" custT="1"/>
      <dgm:spPr/>
      <dgm:t>
        <a:bodyPr/>
        <a:lstStyle/>
        <a:p>
          <a:r>
            <a:rPr lang="ru-RU" sz="16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Внедрение параметрической модели нормирования, обеспечивающей сквозное развитие системы технического регулирования и системы образования в строительстве</a:t>
          </a:r>
        </a:p>
      </dgm:t>
    </dgm:pt>
    <dgm:pt modelId="{F5768BF4-D649-4B97-9CD0-3A40A1E92FE9}" type="parTrans" cxnId="{97E05907-DC9D-4F30-BF3D-432F27886A02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3E3DD-952E-409B-B53B-F50EE727E454}" type="sibTrans" cxnId="{97E05907-DC9D-4F30-BF3D-432F27886A02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9F4BA-8A31-439A-B446-6A3F58076D5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0" dirty="0">
              <a:latin typeface="Arial" panose="020B0604020202020204" pitchFamily="34" charset="0"/>
              <a:cs typeface="Arial" panose="020B0604020202020204" pitchFamily="34" charset="0"/>
            </a:rPr>
            <a:t>Внедрение новых строительных материалов, технологий, инновационных решений</a:t>
          </a:r>
        </a:p>
      </dgm:t>
    </dgm:pt>
    <dgm:pt modelId="{72F91DD5-914A-4B14-B0E1-45F7914B0A2D}" type="parTrans" cxnId="{9E31E35B-CA71-4394-A172-C7942BCFC8B6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F9BE2-1B90-4C88-838B-6A753EB10D05}" type="sibTrans" cxnId="{9E31E35B-CA71-4394-A172-C7942BCFC8B6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4E934-0E3A-4C87-899B-6749383535BB}">
      <dgm:prSet phldrT="[Текст]" custT="1"/>
      <dgm:spPr/>
      <dgm:t>
        <a:bodyPr/>
        <a:lstStyle/>
        <a:p>
          <a:r>
            <a:rPr lang="ru-RU" sz="1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работ по разработке и утверждению Технического регламента Евразийского экономического союза </a:t>
          </a:r>
          <a:br>
            <a:rPr lang="ru-RU" sz="1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«О безопасности строительных материалов и изделий» – безопасная </a:t>
          </a:r>
          <a:r>
            <a:rPr lang="ru-RU" sz="1600" b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импортонезависимость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7E481-2DBB-4363-9BED-FF7DD7E366B9}" type="parTrans" cxnId="{D8C21AF4-1844-44CB-86B9-0F4214D2DAB7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6FA85-67FD-4A5C-85E4-764E1C7FE94F}" type="sibTrans" cxnId="{D8C21AF4-1844-44CB-86B9-0F4214D2DAB7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65F50-747D-4980-BE9C-52A17CAF737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Цифровые технологии для архитектурно-строительного проектирования</a:t>
          </a:r>
        </a:p>
      </dgm:t>
    </dgm:pt>
    <dgm:pt modelId="{1B7A4EEC-6E10-45B0-86F4-EFB1B3FC8120}" type="parTrans" cxnId="{91503CE0-E176-4C56-A5EC-89113686C94D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14C6D-9BCE-493E-9A36-381829FE6E85}" type="sibTrans" cxnId="{91503CE0-E176-4C56-A5EC-89113686C94D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ECAC3-8388-4DF5-8CC9-A534F80A2DF3}">
      <dgm:prSet phldrT="[Текст]" custT="1"/>
      <dgm:spPr/>
      <dgm:t>
        <a:bodyPr/>
        <a:lstStyle/>
        <a:p>
          <a:r>
            <a:rPr lang="ru-RU" sz="16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рынка отечественного программного обеспечения в интересах реальных потребителей</a:t>
          </a:r>
        </a:p>
      </dgm:t>
    </dgm:pt>
    <dgm:pt modelId="{5A524599-8CC6-498E-AD2E-63C10B95CA0A}" type="parTrans" cxnId="{21670AC6-D668-4F41-B8B0-BB7149667DCA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69383-C754-4C77-A4E5-C208D9218D52}" type="sibTrans" cxnId="{21670AC6-D668-4F41-B8B0-BB7149667DCA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C9267-8C57-4D51-8D44-7D7ED0A23240}" type="pres">
      <dgm:prSet presAssocID="{7CA34E3E-670F-47DE-B59C-FE60A893B63C}" presName="linear" presStyleCnt="0">
        <dgm:presLayoutVars>
          <dgm:animLvl val="lvl"/>
          <dgm:resizeHandles val="exact"/>
        </dgm:presLayoutVars>
      </dgm:prSet>
      <dgm:spPr/>
    </dgm:pt>
    <dgm:pt modelId="{8BFFD86F-D9EC-4F4A-9230-5259A5C01905}" type="pres">
      <dgm:prSet presAssocID="{8A320C7B-A4CF-46C1-9CD2-2E8ABA7D1B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98CF56-E049-4B81-B603-04CB0A0AD622}" type="pres">
      <dgm:prSet presAssocID="{8A320C7B-A4CF-46C1-9CD2-2E8ABA7D1B87}" presName="childText" presStyleLbl="revTx" presStyleIdx="0" presStyleCnt="3" custLinFactNeighborY="-5431">
        <dgm:presLayoutVars>
          <dgm:bulletEnabled val="1"/>
        </dgm:presLayoutVars>
      </dgm:prSet>
      <dgm:spPr/>
    </dgm:pt>
    <dgm:pt modelId="{1C61191F-DB5D-4BC2-AC2C-58648A279B73}" type="pres">
      <dgm:prSet presAssocID="{5099F4BA-8A31-439A-B446-6A3F58076D53}" presName="parentText" presStyleLbl="node1" presStyleIdx="1" presStyleCnt="3" custScaleY="95614" custLinFactNeighborY="2187">
        <dgm:presLayoutVars>
          <dgm:chMax val="0"/>
          <dgm:bulletEnabled val="1"/>
        </dgm:presLayoutVars>
      </dgm:prSet>
      <dgm:spPr/>
    </dgm:pt>
    <dgm:pt modelId="{B762B1BC-1BAA-45C9-9609-13A91D4026E8}" type="pres">
      <dgm:prSet presAssocID="{5099F4BA-8A31-439A-B446-6A3F58076D53}" presName="childText" presStyleLbl="revTx" presStyleIdx="1" presStyleCnt="3" custLinFactNeighborY="4044">
        <dgm:presLayoutVars>
          <dgm:bulletEnabled val="1"/>
        </dgm:presLayoutVars>
      </dgm:prSet>
      <dgm:spPr/>
    </dgm:pt>
    <dgm:pt modelId="{2AC5F6A4-BA9D-490A-AAA4-8A188690CE74}" type="pres">
      <dgm:prSet presAssocID="{A4E65F50-747D-4980-BE9C-52A17CAF737F}" presName="parentText" presStyleLbl="node1" presStyleIdx="2" presStyleCnt="3" custScaleY="94406" custLinFactNeighborX="-719" custLinFactNeighborY="5103">
        <dgm:presLayoutVars>
          <dgm:chMax val="0"/>
          <dgm:bulletEnabled val="1"/>
        </dgm:presLayoutVars>
      </dgm:prSet>
      <dgm:spPr/>
    </dgm:pt>
    <dgm:pt modelId="{8B821370-2761-4AF9-960F-1DA2EF336BA2}" type="pres">
      <dgm:prSet presAssocID="{A4E65F50-747D-4980-BE9C-52A17CAF737F}" presName="childText" presStyleLbl="revTx" presStyleIdx="2" presStyleCnt="3" custLinFactNeighborY="42836">
        <dgm:presLayoutVars>
          <dgm:bulletEnabled val="1"/>
        </dgm:presLayoutVars>
      </dgm:prSet>
      <dgm:spPr/>
    </dgm:pt>
  </dgm:ptLst>
  <dgm:cxnLst>
    <dgm:cxn modelId="{906DD703-1816-4ECC-AE48-2B3963AD3DF9}" type="presOf" srcId="{8A320C7B-A4CF-46C1-9CD2-2E8ABA7D1B87}" destId="{8BFFD86F-D9EC-4F4A-9230-5259A5C01905}" srcOrd="0" destOrd="0" presId="urn:microsoft.com/office/officeart/2005/8/layout/vList2"/>
    <dgm:cxn modelId="{97E05907-DC9D-4F30-BF3D-432F27886A02}" srcId="{8A320C7B-A4CF-46C1-9CD2-2E8ABA7D1B87}" destId="{A3BD11A1-01AA-4ED0-8E77-4144012D784D}" srcOrd="0" destOrd="0" parTransId="{F5768BF4-D649-4B97-9CD0-3A40A1E92FE9}" sibTransId="{F553E3DD-952E-409B-B53B-F50EE727E454}"/>
    <dgm:cxn modelId="{501BE441-8EF1-48CC-83EC-DFD915E190A7}" type="presOf" srcId="{C53ECAC3-8388-4DF5-8CC9-A534F80A2DF3}" destId="{8B821370-2761-4AF9-960F-1DA2EF336BA2}" srcOrd="0" destOrd="0" presId="urn:microsoft.com/office/officeart/2005/8/layout/vList2"/>
    <dgm:cxn modelId="{9E31E35B-CA71-4394-A172-C7942BCFC8B6}" srcId="{7CA34E3E-670F-47DE-B59C-FE60A893B63C}" destId="{5099F4BA-8A31-439A-B446-6A3F58076D53}" srcOrd="1" destOrd="0" parTransId="{72F91DD5-914A-4B14-B0E1-45F7914B0A2D}" sibTransId="{98EF9BE2-1B90-4C88-838B-6A753EB10D05}"/>
    <dgm:cxn modelId="{53BA9288-B887-4E3A-A540-503BAFE1435C}" type="presOf" srcId="{6E54E934-0E3A-4C87-899B-6749383535BB}" destId="{B762B1BC-1BAA-45C9-9609-13A91D4026E8}" srcOrd="0" destOrd="0" presId="urn:microsoft.com/office/officeart/2005/8/layout/vList2"/>
    <dgm:cxn modelId="{B11BF88E-C446-4343-A0E1-16E8E8DADB7C}" type="presOf" srcId="{A3BD11A1-01AA-4ED0-8E77-4144012D784D}" destId="{6598CF56-E049-4B81-B603-04CB0A0AD622}" srcOrd="0" destOrd="0" presId="urn:microsoft.com/office/officeart/2005/8/layout/vList2"/>
    <dgm:cxn modelId="{35B03D9E-E129-49F4-ADA0-D217B2E41359}" type="presOf" srcId="{5099F4BA-8A31-439A-B446-6A3F58076D53}" destId="{1C61191F-DB5D-4BC2-AC2C-58648A279B73}" srcOrd="0" destOrd="0" presId="urn:microsoft.com/office/officeart/2005/8/layout/vList2"/>
    <dgm:cxn modelId="{382AA0B0-DDFB-4698-8BD7-8F6C2F8C42E1}" type="presOf" srcId="{7CA34E3E-670F-47DE-B59C-FE60A893B63C}" destId="{D2EC9267-8C57-4D51-8D44-7D7ED0A23240}" srcOrd="0" destOrd="0" presId="urn:microsoft.com/office/officeart/2005/8/layout/vList2"/>
    <dgm:cxn modelId="{9712E5B8-F2D1-47CF-8716-E4EA6044C865}" srcId="{7CA34E3E-670F-47DE-B59C-FE60A893B63C}" destId="{8A320C7B-A4CF-46C1-9CD2-2E8ABA7D1B87}" srcOrd="0" destOrd="0" parTransId="{7C1BCE69-0BE4-4E12-A3F0-2D5E7B8588BF}" sibTransId="{9C945B01-2B0C-4BA6-B132-44810A44E28D}"/>
    <dgm:cxn modelId="{21670AC6-D668-4F41-B8B0-BB7149667DCA}" srcId="{A4E65F50-747D-4980-BE9C-52A17CAF737F}" destId="{C53ECAC3-8388-4DF5-8CC9-A534F80A2DF3}" srcOrd="0" destOrd="0" parTransId="{5A524599-8CC6-498E-AD2E-63C10B95CA0A}" sibTransId="{6CA69383-C754-4C77-A4E5-C208D9218D52}"/>
    <dgm:cxn modelId="{78415DC9-4BED-45BC-8D77-1511D0A7011B}" type="presOf" srcId="{A4E65F50-747D-4980-BE9C-52A17CAF737F}" destId="{2AC5F6A4-BA9D-490A-AAA4-8A188690CE74}" srcOrd="0" destOrd="0" presId="urn:microsoft.com/office/officeart/2005/8/layout/vList2"/>
    <dgm:cxn modelId="{91503CE0-E176-4C56-A5EC-89113686C94D}" srcId="{7CA34E3E-670F-47DE-B59C-FE60A893B63C}" destId="{A4E65F50-747D-4980-BE9C-52A17CAF737F}" srcOrd="2" destOrd="0" parTransId="{1B7A4EEC-6E10-45B0-86F4-EFB1B3FC8120}" sibTransId="{8A214C6D-9BCE-493E-9A36-381829FE6E85}"/>
    <dgm:cxn modelId="{D8C21AF4-1844-44CB-86B9-0F4214D2DAB7}" srcId="{5099F4BA-8A31-439A-B446-6A3F58076D53}" destId="{6E54E934-0E3A-4C87-899B-6749383535BB}" srcOrd="0" destOrd="0" parTransId="{C537E481-2DBB-4363-9BED-FF7DD7E366B9}" sibTransId="{01C6FA85-67FD-4A5C-85E4-764E1C7FE94F}"/>
    <dgm:cxn modelId="{2DDC9FE3-3057-4812-A5B3-644016404637}" type="presParOf" srcId="{D2EC9267-8C57-4D51-8D44-7D7ED0A23240}" destId="{8BFFD86F-D9EC-4F4A-9230-5259A5C01905}" srcOrd="0" destOrd="0" presId="urn:microsoft.com/office/officeart/2005/8/layout/vList2"/>
    <dgm:cxn modelId="{3464B7E0-AD53-47F7-99B7-372B48B06D21}" type="presParOf" srcId="{D2EC9267-8C57-4D51-8D44-7D7ED0A23240}" destId="{6598CF56-E049-4B81-B603-04CB0A0AD622}" srcOrd="1" destOrd="0" presId="urn:microsoft.com/office/officeart/2005/8/layout/vList2"/>
    <dgm:cxn modelId="{D5D42BBD-19FA-4CBA-9E69-2D7D8E6238C3}" type="presParOf" srcId="{D2EC9267-8C57-4D51-8D44-7D7ED0A23240}" destId="{1C61191F-DB5D-4BC2-AC2C-58648A279B73}" srcOrd="2" destOrd="0" presId="urn:microsoft.com/office/officeart/2005/8/layout/vList2"/>
    <dgm:cxn modelId="{7CE3C5C3-BCCD-4621-B77B-0E29716F9C3C}" type="presParOf" srcId="{D2EC9267-8C57-4D51-8D44-7D7ED0A23240}" destId="{B762B1BC-1BAA-45C9-9609-13A91D4026E8}" srcOrd="3" destOrd="0" presId="urn:microsoft.com/office/officeart/2005/8/layout/vList2"/>
    <dgm:cxn modelId="{5973F2DC-FA82-4112-A86B-607666130949}" type="presParOf" srcId="{D2EC9267-8C57-4D51-8D44-7D7ED0A23240}" destId="{2AC5F6A4-BA9D-490A-AAA4-8A188690CE74}" srcOrd="4" destOrd="0" presId="urn:microsoft.com/office/officeart/2005/8/layout/vList2"/>
    <dgm:cxn modelId="{F02721AF-A46A-41C4-94A6-9A3DB0CA0CFD}" type="presParOf" srcId="{D2EC9267-8C57-4D51-8D44-7D7ED0A23240}" destId="{8B821370-2761-4AF9-960F-1DA2EF336B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71D47-54D5-47C5-8245-339723340370}">
      <dsp:nvSpPr>
        <dsp:cNvPr id="0" name=""/>
        <dsp:cNvSpPr/>
      </dsp:nvSpPr>
      <dsp:spPr>
        <a:xfrm>
          <a:off x="0" y="0"/>
          <a:ext cx="4837339" cy="4888258"/>
        </a:xfrm>
        <a:prstGeom prst="triangl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9BEA-E7D9-4ECA-92E2-979720D80B9E}">
      <dsp:nvSpPr>
        <dsp:cNvPr id="0" name=""/>
        <dsp:cNvSpPr/>
      </dsp:nvSpPr>
      <dsp:spPr>
        <a:xfrm>
          <a:off x="2418669" y="491451"/>
          <a:ext cx="3144271" cy="578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Заказчик</a:t>
          </a:r>
        </a:p>
      </dsp:txBody>
      <dsp:txXfrm>
        <a:off x="2446913" y="519695"/>
        <a:ext cx="3087783" cy="522083"/>
      </dsp:txXfrm>
    </dsp:sp>
    <dsp:sp modelId="{FF3BB534-F068-48FC-ABAF-F25029057AD0}">
      <dsp:nvSpPr>
        <dsp:cNvPr id="0" name=""/>
        <dsp:cNvSpPr/>
      </dsp:nvSpPr>
      <dsp:spPr>
        <a:xfrm>
          <a:off x="2418669" y="1142343"/>
          <a:ext cx="3144271" cy="578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Экспертиза, надзор</a:t>
          </a:r>
        </a:p>
      </dsp:txBody>
      <dsp:txXfrm>
        <a:off x="2446913" y="1170587"/>
        <a:ext cx="3087783" cy="522083"/>
      </dsp:txXfrm>
    </dsp:sp>
    <dsp:sp modelId="{9443451F-26F6-445E-92F1-3B42AC28BAD4}">
      <dsp:nvSpPr>
        <dsp:cNvPr id="0" name=""/>
        <dsp:cNvSpPr/>
      </dsp:nvSpPr>
      <dsp:spPr>
        <a:xfrm>
          <a:off x="2418669" y="1793236"/>
          <a:ext cx="3144271" cy="578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Поставщик </a:t>
          </a:r>
        </a:p>
      </dsp:txBody>
      <dsp:txXfrm>
        <a:off x="2446913" y="1821480"/>
        <a:ext cx="3087783" cy="522083"/>
      </dsp:txXfrm>
    </dsp:sp>
    <dsp:sp modelId="{FB52F80D-52B6-4CAD-A858-ACDBC06E0A6F}">
      <dsp:nvSpPr>
        <dsp:cNvPr id="0" name=""/>
        <dsp:cNvSpPr/>
      </dsp:nvSpPr>
      <dsp:spPr>
        <a:xfrm>
          <a:off x="2418669" y="2444129"/>
          <a:ext cx="3144271" cy="578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</a:t>
          </a:r>
          <a:r>
            <a:rPr lang="ru-RU" sz="23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446913" y="2472373"/>
        <a:ext cx="3087783" cy="522083"/>
      </dsp:txXfrm>
    </dsp:sp>
    <dsp:sp modelId="{35EA4047-4B7D-4457-967E-7728D6983B88}">
      <dsp:nvSpPr>
        <dsp:cNvPr id="0" name=""/>
        <dsp:cNvSpPr/>
      </dsp:nvSpPr>
      <dsp:spPr>
        <a:xfrm>
          <a:off x="2418669" y="3095021"/>
          <a:ext cx="3144271" cy="578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Изыскатель</a:t>
          </a:r>
        </a:p>
      </dsp:txBody>
      <dsp:txXfrm>
        <a:off x="2446913" y="3123265"/>
        <a:ext cx="3087783" cy="522083"/>
      </dsp:txXfrm>
    </dsp:sp>
    <dsp:sp modelId="{8B2708E8-6E97-4AA6-B759-21EA6A7903F0}">
      <dsp:nvSpPr>
        <dsp:cNvPr id="0" name=""/>
        <dsp:cNvSpPr/>
      </dsp:nvSpPr>
      <dsp:spPr>
        <a:xfrm>
          <a:off x="2418669" y="3745914"/>
          <a:ext cx="3144271" cy="578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Проектировщик</a:t>
          </a:r>
          <a:r>
            <a:rPr lang="ru-RU" sz="23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446913" y="3774158"/>
        <a:ext cx="3087783" cy="522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EDA96-90BF-488C-AF54-EC44D755AEB2}">
      <dsp:nvSpPr>
        <dsp:cNvPr id="0" name=""/>
        <dsp:cNvSpPr/>
      </dsp:nvSpPr>
      <dsp:spPr>
        <a:xfrm rot="10800000">
          <a:off x="0" y="30225"/>
          <a:ext cx="5430060" cy="814709"/>
        </a:xfrm>
        <a:prstGeom prst="trapezoid">
          <a:avLst>
            <a:gd name="adj" fmla="val 55542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 </a:t>
          </a:r>
        </a:p>
      </dsp:txBody>
      <dsp:txXfrm rot="-10800000">
        <a:off x="950260" y="30225"/>
        <a:ext cx="3529539" cy="814709"/>
      </dsp:txXfrm>
    </dsp:sp>
    <dsp:sp modelId="{4918716C-75F2-4B55-A1C3-A4C8CD5415BB}">
      <dsp:nvSpPr>
        <dsp:cNvPr id="0" name=""/>
        <dsp:cNvSpPr/>
      </dsp:nvSpPr>
      <dsp:spPr>
        <a:xfrm rot="10800000">
          <a:off x="452505" y="814709"/>
          <a:ext cx="4525050" cy="814709"/>
        </a:xfrm>
        <a:prstGeom prst="trapezoid">
          <a:avLst>
            <a:gd name="adj" fmla="val 55542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 </a:t>
          </a:r>
        </a:p>
      </dsp:txBody>
      <dsp:txXfrm rot="-10800000">
        <a:off x="1244388" y="814709"/>
        <a:ext cx="2941282" cy="814709"/>
      </dsp:txXfrm>
    </dsp:sp>
    <dsp:sp modelId="{412CF9FB-3635-4390-97BC-1F259DDF7830}">
      <dsp:nvSpPr>
        <dsp:cNvPr id="0" name=""/>
        <dsp:cNvSpPr/>
      </dsp:nvSpPr>
      <dsp:spPr>
        <a:xfrm rot="10800000">
          <a:off x="905010" y="1629419"/>
          <a:ext cx="3620040" cy="814709"/>
        </a:xfrm>
        <a:prstGeom prst="trapezoid">
          <a:avLst>
            <a:gd name="adj" fmla="val 55542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 </a:t>
          </a:r>
        </a:p>
      </dsp:txBody>
      <dsp:txXfrm rot="-10800000">
        <a:off x="1538517" y="1629419"/>
        <a:ext cx="2353026" cy="814709"/>
      </dsp:txXfrm>
    </dsp:sp>
    <dsp:sp modelId="{68476CAD-1F00-46AC-919E-A4A4C0098842}">
      <dsp:nvSpPr>
        <dsp:cNvPr id="0" name=""/>
        <dsp:cNvSpPr/>
      </dsp:nvSpPr>
      <dsp:spPr>
        <a:xfrm rot="10800000">
          <a:off x="1357515" y="2444129"/>
          <a:ext cx="2715030" cy="814709"/>
        </a:xfrm>
        <a:prstGeom prst="trapezoid">
          <a:avLst>
            <a:gd name="adj" fmla="val 55542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 </a:t>
          </a:r>
        </a:p>
      </dsp:txBody>
      <dsp:txXfrm rot="-10800000">
        <a:off x="1832645" y="2444129"/>
        <a:ext cx="1764769" cy="814709"/>
      </dsp:txXfrm>
    </dsp:sp>
    <dsp:sp modelId="{2E7524B4-42DA-4317-A81F-B0EFE8F5C000}">
      <dsp:nvSpPr>
        <dsp:cNvPr id="0" name=""/>
        <dsp:cNvSpPr/>
      </dsp:nvSpPr>
      <dsp:spPr>
        <a:xfrm rot="10800000">
          <a:off x="1810020" y="3258838"/>
          <a:ext cx="1810020" cy="814709"/>
        </a:xfrm>
        <a:prstGeom prst="trapezoid">
          <a:avLst>
            <a:gd name="adj" fmla="val 55542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 rot="-10800000">
        <a:off x="2126773" y="3258838"/>
        <a:ext cx="1176513" cy="814709"/>
      </dsp:txXfrm>
    </dsp:sp>
    <dsp:sp modelId="{CA23780D-4182-4677-A85C-AC7393F58665}">
      <dsp:nvSpPr>
        <dsp:cNvPr id="0" name=""/>
        <dsp:cNvSpPr/>
      </dsp:nvSpPr>
      <dsp:spPr>
        <a:xfrm rot="10800000">
          <a:off x="2262525" y="4073548"/>
          <a:ext cx="905010" cy="814709"/>
        </a:xfrm>
        <a:prstGeom prst="trapezoid">
          <a:avLst>
            <a:gd name="adj" fmla="val 55542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 rot="-10800000">
        <a:off x="2262525" y="4073548"/>
        <a:ext cx="905010" cy="814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FD86F-D9EC-4F4A-9230-5259A5C01905}">
      <dsp:nvSpPr>
        <dsp:cNvPr id="0" name=""/>
        <dsp:cNvSpPr/>
      </dsp:nvSpPr>
      <dsp:spPr>
        <a:xfrm>
          <a:off x="0" y="51489"/>
          <a:ext cx="11790811" cy="52416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1F53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кадров для инженерного корпуса России</a:t>
          </a:r>
        </a:p>
      </dsp:txBody>
      <dsp:txXfrm>
        <a:off x="25587" y="77076"/>
        <a:ext cx="11739637" cy="472986"/>
      </dsp:txXfrm>
    </dsp:sp>
    <dsp:sp modelId="{6598CF56-E049-4B81-B603-04CB0A0AD622}">
      <dsp:nvSpPr>
        <dsp:cNvPr id="0" name=""/>
        <dsp:cNvSpPr/>
      </dsp:nvSpPr>
      <dsp:spPr>
        <a:xfrm>
          <a:off x="0" y="547181"/>
          <a:ext cx="1179081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35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Внедрение параметрической модели нормирования, обеспечивающей сквозное развитие системы технического регулирования и системы образования в строительстве</a:t>
          </a:r>
        </a:p>
      </dsp:txBody>
      <dsp:txXfrm>
        <a:off x="0" y="547181"/>
        <a:ext cx="11790811" cy="463680"/>
      </dsp:txXfrm>
    </dsp:sp>
    <dsp:sp modelId="{1C61191F-DB5D-4BC2-AC2C-58648A279B73}">
      <dsp:nvSpPr>
        <dsp:cNvPr id="0" name=""/>
        <dsp:cNvSpPr/>
      </dsp:nvSpPr>
      <dsp:spPr>
        <a:xfrm>
          <a:off x="0" y="1049469"/>
          <a:ext cx="11790811" cy="50117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Arial" panose="020B0604020202020204" pitchFamily="34" charset="0"/>
              <a:cs typeface="Arial" panose="020B0604020202020204" pitchFamily="34" charset="0"/>
            </a:rPr>
            <a:t>Внедрение новых строительных материалов, технологий, инновационных решений</a:t>
          </a:r>
        </a:p>
      </dsp:txBody>
      <dsp:txXfrm>
        <a:off x="24465" y="1073934"/>
        <a:ext cx="11741881" cy="452240"/>
      </dsp:txXfrm>
    </dsp:sp>
    <dsp:sp modelId="{B762B1BC-1BAA-45C9-9609-13A91D4026E8}">
      <dsp:nvSpPr>
        <dsp:cNvPr id="0" name=""/>
        <dsp:cNvSpPr/>
      </dsp:nvSpPr>
      <dsp:spPr>
        <a:xfrm>
          <a:off x="0" y="1561696"/>
          <a:ext cx="1179081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35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работ по разработке и утверждению Технического регламента Евразийского экономического союза </a:t>
          </a:r>
          <a:br>
            <a:rPr lang="ru-RU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«О безопасности строительных материалов и изделий» – безопасная </a:t>
          </a:r>
          <a:r>
            <a:rPr lang="ru-RU" sz="1600" b="0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импортонезависимость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61696"/>
        <a:ext cx="11790811" cy="463680"/>
      </dsp:txXfrm>
    </dsp:sp>
    <dsp:sp modelId="{2AC5F6A4-BA9D-490A-AAA4-8A188690CE74}">
      <dsp:nvSpPr>
        <dsp:cNvPr id="0" name=""/>
        <dsp:cNvSpPr/>
      </dsp:nvSpPr>
      <dsp:spPr>
        <a:xfrm>
          <a:off x="0" y="2027841"/>
          <a:ext cx="11790811" cy="49483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Цифровые технологии для архитектурно-строительного проектирования</a:t>
          </a:r>
        </a:p>
      </dsp:txBody>
      <dsp:txXfrm>
        <a:off x="24156" y="2051997"/>
        <a:ext cx="11742499" cy="446526"/>
      </dsp:txXfrm>
    </dsp:sp>
    <dsp:sp modelId="{8B821370-2761-4AF9-960F-1DA2EF336BA2}">
      <dsp:nvSpPr>
        <dsp:cNvPr id="0" name=""/>
        <dsp:cNvSpPr/>
      </dsp:nvSpPr>
      <dsp:spPr>
        <a:xfrm>
          <a:off x="0" y="2550507"/>
          <a:ext cx="1179081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35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рынка отечественного программного обеспечения в интересах реальных потребителей</a:t>
          </a:r>
        </a:p>
      </dsp:txBody>
      <dsp:txXfrm>
        <a:off x="0" y="2550507"/>
        <a:ext cx="11790811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AFC2-7D70-450F-A118-A39E29C50163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60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62239"/>
            <a:ext cx="2945660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DDC02-C575-4D27-9069-BEA5C6CA9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DC02-C575-4D27-9069-BEA5C6CA9F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03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DC02-C575-4D27-9069-BEA5C6CA9FD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0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4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DC02-C575-4D27-9069-BEA5C6CA9F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1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5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/>
          <a:lstStyle/>
          <a:p>
            <a:r>
              <a:rPr lang="ru-RU" dirty="0" err="1"/>
              <a:t>Поменнять</a:t>
            </a:r>
            <a:r>
              <a:rPr lang="ru-RU" dirty="0"/>
              <a:t> местами</a:t>
            </a:r>
          </a:p>
        </p:txBody>
      </p:sp>
    </p:spTree>
    <p:extLst>
      <p:ext uri="{BB962C8B-B14F-4D97-AF65-F5344CB8AC3E}">
        <p14:creationId xmlns:p14="http://schemas.microsoft.com/office/powerpoint/2010/main" val="187710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DC02-C575-4D27-9069-BEA5C6CA9FD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5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3812-1CBF-B448-8873-214DCD54019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0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1094D-3B74-41B6-9650-4B76104E8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9093B-58A4-4D65-9B38-FEAC3247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BAB35-97FE-44DB-B006-73C8E96E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BC7D-B006-134F-A295-903318725178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D58C3-F0F6-4B00-9372-7AC32279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1700D-CE8D-4393-A0DB-4A33103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B4F1F-6FA4-4559-96AD-9135DEB6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6CA9F3-51AC-4997-A18B-91C97D0DD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53EDA-44F3-433B-801F-12C731F8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F355-3820-4B4D-A186-DB0833F020A1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4FE31-FCED-4ED8-B25F-DF942F89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F9517-6BCB-4348-A7D7-6BA0479A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5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E920C8-2861-4F84-A2B6-7FEB4F7EE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238EDD-0860-4A27-8451-02A48EFAE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03FB8-3EA2-4B09-A729-E79496AC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21B7-C2B7-8240-AED5-487BD55F9E45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88332-C741-4713-A99E-9364DBDF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3B7F6-5C2F-4C20-A044-BFB60A54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8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60462"/>
            <a:ext cx="12192000" cy="5113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261"/>
            <a:ext cx="9725623" cy="1160202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90" y="2171374"/>
            <a:ext cx="7560523" cy="41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048D736B-96CA-49B4-9E02-50252DAA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29" y="399850"/>
            <a:ext cx="5022448" cy="491402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rgbClr val="053E9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39E77D8A-6132-43A8-80ED-AAE6588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1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D6F1C869-ECA7-49CB-AE6D-F125149015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B520D92-6F7D-4F5C-AD69-7FA3200BDF84}"/>
              </a:ext>
            </a:extLst>
          </p:cNvPr>
          <p:cNvGrpSpPr/>
          <p:nvPr userDrawn="1"/>
        </p:nvGrpSpPr>
        <p:grpSpPr>
          <a:xfrm>
            <a:off x="-1226" y="6634976"/>
            <a:ext cx="12204000" cy="222019"/>
            <a:chOff x="-1226" y="6340962"/>
            <a:chExt cx="12204000" cy="516033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46920AF2-610F-4E06-999A-3511B871403A}"/>
                </a:ext>
              </a:extLst>
            </p:cNvPr>
            <p:cNvSpPr/>
            <p:nvPr userDrawn="1"/>
          </p:nvSpPr>
          <p:spPr>
            <a:xfrm>
              <a:off x="-363" y="6340962"/>
              <a:ext cx="12202274" cy="398845"/>
            </a:xfrm>
            <a:prstGeom prst="rect">
              <a:avLst/>
            </a:prstGeom>
            <a:gradFill>
              <a:gsLst>
                <a:gs pos="0">
                  <a:srgbClr val="0156B0"/>
                </a:gs>
                <a:gs pos="100000">
                  <a:srgbClr val="03ACFC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D584795-5DF1-4B19-B3FE-5F2491E89029}"/>
                </a:ext>
              </a:extLst>
            </p:cNvPr>
            <p:cNvSpPr/>
            <p:nvPr userDrawn="1"/>
          </p:nvSpPr>
          <p:spPr>
            <a:xfrm>
              <a:off x="-1226" y="6458150"/>
              <a:ext cx="12204000" cy="398845"/>
            </a:xfrm>
            <a:prstGeom prst="rect">
              <a:avLst/>
            </a:prstGeom>
            <a:gradFill>
              <a:gsLst>
                <a:gs pos="0">
                  <a:srgbClr val="051A3D"/>
                </a:gs>
                <a:gs pos="100000">
                  <a:srgbClr val="0156B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836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CCFD4-F7FB-4291-9A7C-B2FBC6F59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4" y="-19664"/>
            <a:ext cx="7897605" cy="1534171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9A56C7C-9788-44A3-898E-2D6011231821}"/>
              </a:ext>
            </a:extLst>
          </p:cNvPr>
          <p:cNvGrpSpPr/>
          <p:nvPr userDrawn="1"/>
        </p:nvGrpSpPr>
        <p:grpSpPr>
          <a:xfrm>
            <a:off x="0" y="-10118"/>
            <a:ext cx="3759200" cy="1515081"/>
            <a:chOff x="0" y="0"/>
            <a:chExt cx="2819400" cy="1136311"/>
          </a:xfrm>
        </p:grpSpPr>
        <p:sp>
          <p:nvSpPr>
            <p:cNvPr id="28" name="object 2">
              <a:extLst>
                <a:ext uri="{FF2B5EF4-FFF2-40B4-BE49-F238E27FC236}">
                  <a16:creationId xmlns:a16="http://schemas.microsoft.com/office/drawing/2014/main" id="{E360EBAA-1805-4329-AFE3-6963949D072B}"/>
                </a:ext>
              </a:extLst>
            </p:cNvPr>
            <p:cNvSpPr/>
            <p:nvPr/>
          </p:nvSpPr>
          <p:spPr>
            <a:xfrm>
              <a:off x="0" y="0"/>
              <a:ext cx="2323910" cy="113616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100000">
                  <a:srgbClr val="08598E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sz="4997"/>
            </a:p>
          </p:txBody>
        </p:sp>
        <p:sp>
          <p:nvSpPr>
            <p:cNvPr id="29" name="object 3">
              <a:extLst>
                <a:ext uri="{FF2B5EF4-FFF2-40B4-BE49-F238E27FC236}">
                  <a16:creationId xmlns:a16="http://schemas.microsoft.com/office/drawing/2014/main" id="{822C4F8F-A06C-4E2F-941A-403AAB86D7E3}"/>
                </a:ext>
              </a:extLst>
            </p:cNvPr>
            <p:cNvSpPr/>
            <p:nvPr/>
          </p:nvSpPr>
          <p:spPr>
            <a:xfrm>
              <a:off x="2388039" y="0"/>
              <a:ext cx="267095" cy="1136311"/>
            </a:xfrm>
            <a:custGeom>
              <a:avLst/>
              <a:gdLst/>
              <a:ahLst/>
              <a:cxnLst/>
              <a:rect l="l" t="t" r="r" b="b"/>
              <a:pathLst>
                <a:path w="586739" h="2496185">
                  <a:moveTo>
                    <a:pt x="586369" y="0"/>
                  </a:moveTo>
                  <a:lnTo>
                    <a:pt x="0" y="0"/>
                  </a:lnTo>
                  <a:lnTo>
                    <a:pt x="0" y="2495871"/>
                  </a:lnTo>
                  <a:lnTo>
                    <a:pt x="586369" y="2495871"/>
                  </a:lnTo>
                  <a:lnTo>
                    <a:pt x="586369" y="0"/>
                  </a:lnTo>
                  <a:close/>
                </a:path>
              </a:pathLst>
            </a:custGeom>
            <a:solidFill>
              <a:srgbClr val="08598E"/>
            </a:solidFill>
            <a:ln>
              <a:solidFill>
                <a:srgbClr val="08598E"/>
              </a:solidFill>
            </a:ln>
          </p:spPr>
          <p:txBody>
            <a:bodyPr wrap="square" lIns="0" tIns="0" rIns="0" bIns="0" rtlCol="0"/>
            <a:lstStyle/>
            <a:p>
              <a:endParaRPr sz="4997"/>
            </a:p>
          </p:txBody>
        </p:sp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FCD353F7-CA72-4FB3-87F8-DC6663967BF6}"/>
                </a:ext>
              </a:extLst>
            </p:cNvPr>
            <p:cNvSpPr/>
            <p:nvPr/>
          </p:nvSpPr>
          <p:spPr>
            <a:xfrm>
              <a:off x="2719095" y="0"/>
              <a:ext cx="100305" cy="1136311"/>
            </a:xfrm>
            <a:custGeom>
              <a:avLst/>
              <a:gdLst/>
              <a:ahLst/>
              <a:cxnLst/>
              <a:rect l="l" t="t" r="r" b="b"/>
              <a:pathLst>
                <a:path w="220345" h="2496185">
                  <a:moveTo>
                    <a:pt x="219888" y="0"/>
                  </a:moveTo>
                  <a:lnTo>
                    <a:pt x="0" y="0"/>
                  </a:lnTo>
                  <a:lnTo>
                    <a:pt x="0" y="2495871"/>
                  </a:lnTo>
                  <a:lnTo>
                    <a:pt x="219888" y="2495871"/>
                  </a:lnTo>
                  <a:lnTo>
                    <a:pt x="219888" y="0"/>
                  </a:lnTo>
                  <a:close/>
                </a:path>
              </a:pathLst>
            </a:custGeom>
            <a:solidFill>
              <a:srgbClr val="08598E"/>
            </a:solidFill>
          </p:spPr>
          <p:txBody>
            <a:bodyPr wrap="square" lIns="0" tIns="0" rIns="0" bIns="0" rtlCol="0"/>
            <a:lstStyle/>
            <a:p>
              <a:endParaRPr sz="4997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7D4078-223B-4AA3-BB79-63CB038544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21" y="262544"/>
            <a:ext cx="2406083" cy="9541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4976B9-ED47-4C33-9D51-E0EFDAF8FC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78" y="4951933"/>
            <a:ext cx="19848779" cy="1916875"/>
          </a:xfrm>
          <a:prstGeom prst="rect">
            <a:avLst/>
          </a:prstGeom>
        </p:spPr>
      </p:pic>
      <p:sp>
        <p:nvSpPr>
          <p:cNvPr id="33" name="Скругленный прямоугольник 55">
            <a:extLst>
              <a:ext uri="{FF2B5EF4-FFF2-40B4-BE49-F238E27FC236}">
                <a16:creationId xmlns:a16="http://schemas.microsoft.com/office/drawing/2014/main" id="{D1C3AF90-BA3B-4A6E-82E4-BEDCE33A489A}"/>
              </a:ext>
            </a:extLst>
          </p:cNvPr>
          <p:cNvSpPr/>
          <p:nvPr userDrawn="1"/>
        </p:nvSpPr>
        <p:spPr>
          <a:xfrm rot="2700000">
            <a:off x="11562110" y="6233338"/>
            <a:ext cx="392596" cy="392596"/>
          </a:xfrm>
          <a:prstGeom prst="roundRect">
            <a:avLst/>
          </a:prstGeom>
          <a:solidFill>
            <a:srgbClr val="085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97"/>
          </a:p>
        </p:txBody>
      </p:sp>
      <p:sp>
        <p:nvSpPr>
          <p:cNvPr id="34" name="Номер слайда 64">
            <a:extLst>
              <a:ext uri="{FF2B5EF4-FFF2-40B4-BE49-F238E27FC236}">
                <a16:creationId xmlns:a16="http://schemas.microsoft.com/office/drawing/2014/main" id="{E11D7C09-905C-4626-B65D-FFBFA42899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4000" y="6351660"/>
            <a:ext cx="204963" cy="143565"/>
          </a:xfrm>
        </p:spPr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chemeClr val="bg1"/>
                </a:solidFill>
                <a:latin typeface="Pragmatica"/>
              </a:rPr>
              <a:pPr marL="33866"/>
              <a:t>‹#›</a:t>
            </a:fld>
            <a:endParaRPr lang="ru-RU" dirty="0">
              <a:solidFill>
                <a:schemeClr val="bg1"/>
              </a:solidFill>
              <a:latin typeface="Pragmatica"/>
            </a:endParaRPr>
          </a:p>
        </p:txBody>
      </p:sp>
    </p:spTree>
    <p:extLst>
      <p:ext uri="{BB962C8B-B14F-4D97-AF65-F5344CB8AC3E}">
        <p14:creationId xmlns:p14="http://schemas.microsoft.com/office/powerpoint/2010/main" val="283769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06327-24A1-47E0-851A-0745AF07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7D3A6-8E6E-4D88-97FB-DBE9641D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C955D-CB9B-48BC-AD85-9CBCF39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2DDC-73C5-7848-95D0-462528AD429F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F3789-5B48-473F-B9F3-7F4AA820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3E89B9-5980-46B7-854E-12CA178A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7DEC5-D6A6-4B42-B50F-54D9F1CB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9D623-0432-43AE-ADBF-FDCE405C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7F07D-3972-4D13-9E47-98DD684D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3C58-9F09-FD46-8ADD-347B19E3455C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A1803-1DA5-4200-8173-9C4DE5D1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3A3C5-0910-47FF-8120-199327E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5BA7B-41CD-4BBD-A7CD-71A7DE55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7420E-41A8-463E-8A93-1C327E532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3BFB3-3C65-4902-AE06-4762207EF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B3B45C-F674-45E2-AD9A-0860FB4D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1713-38E8-FE4A-A417-508C5F060D50}" type="datetime1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8F02EE-D3C8-4D35-ADD5-F9CA44D4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3AE8C9-23F2-465E-9C15-4F25F3D9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1FE5B-978D-4A5F-B80E-B72708B8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2F6336-F3AB-44E3-A668-5D1C28BEA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EF3541-EEE3-4E95-92A7-981F4160D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A50A4B-4E00-4F83-872B-688D90653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48BFCC-F20D-40CD-A6E4-FC2B9A48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B390B8-7D77-4DF2-9286-8B95BA51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ECFE-18B6-C14A-B09C-F9D8ED4AFAED}" type="datetime1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0C1813-4675-4A05-AC36-86A68673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3C089-1273-4E75-8CBA-742DC369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44D4-692D-436A-A1F6-924BC4C7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B75056-A33E-48BC-81EE-714C2FAC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9539-6E31-4845-ABA0-2ACB7AFF6029}" type="datetime1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D9C10A-7263-4C32-978E-D310E62C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BF8A76-7BE4-47AA-963C-4D881C03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2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7BBDD5-5AA7-4D18-B1CB-04A4BE6E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0ED1-7B00-F747-BABE-DD73B2402507}" type="datetime1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F157D-3544-4E68-A566-0C34404B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6A14B3-E474-4010-BD36-FDAF3AC9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9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44A1-895A-4F44-844E-5E2DE389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7818D-7EA3-418F-A518-996322BA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920AAE-7D5D-4309-9FD0-D9C62EA3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A478A-5FF0-41D1-93C3-75BDC4B1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C3D7-FD02-DB47-B4AA-186B07C8AA1A}" type="datetime1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FC0C1-B867-423F-8239-C2E9B7E1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A2B51A-FF70-43F0-A497-F0C94B04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A0650-D778-4436-A9B7-9F2781C5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4DFB9D-BEC9-417F-A712-4E74F840F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58089-20C2-4A35-B550-FADC065C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94C53-2FFD-4CDB-B282-9CF5265D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5D99-D01A-7042-A193-19F0AB41C139}" type="datetime1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EA761-995F-400E-B512-222253AA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12AED2-0057-46F1-82D1-9366DCA3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7F2F5-4CF9-4FB0-8332-4D1B61A3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2F49C-CB7C-4CA9-ACCC-D5D74EF5A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62453-C64B-4263-8EEF-85D31F7A6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A72D5-B3D0-744C-8C18-830CE21E56DB}" type="datetime1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102EC-49CE-44EA-89FE-856D39534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E1727-3390-461F-AFC4-D517E7395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AD68-1E0C-4F2E-8572-EAD81F070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FC70-91E5-46BB-A614-9359B6B56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73697"/>
            <a:ext cx="12191999" cy="5510605"/>
          </a:xfrm>
          <a:noFill/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 СОВЕТА НОПРИЗ ЗА 2023 ГОД,</a:t>
            </a:r>
            <a:br>
              <a:rPr lang="ru-RU" sz="48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ЗАДАЧАХ НА 2024 ГОД</a:t>
            </a:r>
            <a:br>
              <a:rPr lang="ru-RU" sz="5300" b="1" dirty="0">
                <a:solidFill>
                  <a:srgbClr val="C00000"/>
                </a:solidFill>
                <a:latin typeface="+mn-lt"/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НОПРИЗ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Шамузафаров Анвар Шамухамедович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марта 2023, г. Санкт-Петербург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8B6D21-58BB-8719-4EB0-CA4948EC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A3AAA-C51F-47A3-9BF1-A9BDDF00B69E}"/>
              </a:ext>
            </a:extLst>
          </p:cNvPr>
          <p:cNvSpPr/>
          <p:nvPr/>
        </p:nvSpPr>
        <p:spPr>
          <a:xfrm>
            <a:off x="131233" y="84667"/>
            <a:ext cx="11929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 деятельности проектных и изыскательских организаций и их специалистов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574D0F3-2F0F-4D12-B0E8-D55AF690C0AD}"/>
              </a:ext>
            </a:extLst>
          </p:cNvPr>
          <p:cNvSpPr/>
          <p:nvPr/>
        </p:nvSpPr>
        <p:spPr>
          <a:xfrm>
            <a:off x="2615534" y="1962510"/>
            <a:ext cx="204788" cy="11239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A25BB69-A590-460C-8F9E-CC0301DA415D}"/>
              </a:ext>
            </a:extLst>
          </p:cNvPr>
          <p:cNvSpPr/>
          <p:nvPr/>
        </p:nvSpPr>
        <p:spPr>
          <a:xfrm>
            <a:off x="2607851" y="3286308"/>
            <a:ext cx="1517892" cy="112395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841F5B0-A8CA-46F7-9E22-45B8734530E6}"/>
              </a:ext>
            </a:extLst>
          </p:cNvPr>
          <p:cNvSpPr/>
          <p:nvPr/>
        </p:nvSpPr>
        <p:spPr>
          <a:xfrm>
            <a:off x="2615534" y="4562277"/>
            <a:ext cx="582432" cy="11239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C813701-8062-45C9-B40B-A34179C325A0}"/>
              </a:ext>
            </a:extLst>
          </p:cNvPr>
          <p:cNvSpPr/>
          <p:nvPr/>
        </p:nvSpPr>
        <p:spPr>
          <a:xfrm>
            <a:off x="4150420" y="3265629"/>
            <a:ext cx="2156051" cy="1123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B50CCC6-70F6-483E-9594-CF15E78ED773}"/>
              </a:ext>
            </a:extLst>
          </p:cNvPr>
          <p:cNvSpPr/>
          <p:nvPr/>
        </p:nvSpPr>
        <p:spPr>
          <a:xfrm>
            <a:off x="6322710" y="3297236"/>
            <a:ext cx="3752851" cy="1123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3BD816-D891-4C5A-8496-90CE99D4652D}"/>
              </a:ext>
            </a:extLst>
          </p:cNvPr>
          <p:cNvSpPr/>
          <p:nvPr/>
        </p:nvSpPr>
        <p:spPr>
          <a:xfrm>
            <a:off x="571572" y="2059867"/>
            <a:ext cx="1620764" cy="829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Исключено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НРС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391A62-2E7A-45AB-A3E7-7DC87551FB80}"/>
              </a:ext>
            </a:extLst>
          </p:cNvPr>
          <p:cNvSpPr/>
          <p:nvPr/>
        </p:nvSpPr>
        <p:spPr>
          <a:xfrm>
            <a:off x="597317" y="3297236"/>
            <a:ext cx="1569276" cy="829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Поступило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0E25716-97E8-4AC3-9DF3-F2B261A94976}"/>
              </a:ext>
            </a:extLst>
          </p:cNvPr>
          <p:cNvSpPr/>
          <p:nvPr/>
        </p:nvSpPr>
        <p:spPr>
          <a:xfrm>
            <a:off x="502872" y="4506144"/>
            <a:ext cx="1821140" cy="126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Отказано 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исключении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НРС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377FB95-4473-471B-B84B-18A66A1A71FC}"/>
              </a:ext>
            </a:extLst>
          </p:cNvPr>
          <p:cNvSpPr/>
          <p:nvPr/>
        </p:nvSpPr>
        <p:spPr>
          <a:xfrm>
            <a:off x="2643687" y="3446818"/>
            <a:ext cx="1517467" cy="70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A5CDD16-4A78-4B75-96B7-B86EF9F5AB4D}"/>
              </a:ext>
            </a:extLst>
          </p:cNvPr>
          <p:cNvSpPr/>
          <p:nvPr/>
        </p:nvSpPr>
        <p:spPr>
          <a:xfrm>
            <a:off x="4261217" y="3453390"/>
            <a:ext cx="1956177" cy="70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рассмотрении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76DD84-E808-4955-83B6-A3571261DF70}"/>
              </a:ext>
            </a:extLst>
          </p:cNvPr>
          <p:cNvSpPr/>
          <p:nvPr/>
        </p:nvSpPr>
        <p:spPr>
          <a:xfrm>
            <a:off x="3396031" y="2059867"/>
            <a:ext cx="2194640" cy="829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специалистов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(0,7%)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E473AC-579C-43C4-A07D-BC208FE5681C}"/>
              </a:ext>
            </a:extLst>
          </p:cNvPr>
          <p:cNvSpPr/>
          <p:nvPr/>
        </p:nvSpPr>
        <p:spPr>
          <a:xfrm>
            <a:off x="10126970" y="3505854"/>
            <a:ext cx="2022220" cy="70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860 специалистов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(100%)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42854EC-1DB8-4D16-B408-14170582C9A7}"/>
              </a:ext>
            </a:extLst>
          </p:cNvPr>
          <p:cNvSpPr/>
          <p:nvPr/>
        </p:nvSpPr>
        <p:spPr>
          <a:xfrm>
            <a:off x="3324699" y="4755862"/>
            <a:ext cx="2337307" cy="829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 специалистов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(5,7%)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7CC3D8E-E4AD-40B8-B11A-F61C80F4CB8B}"/>
              </a:ext>
            </a:extLst>
          </p:cNvPr>
          <p:cNvSpPr/>
          <p:nvPr/>
        </p:nvSpPr>
        <p:spPr>
          <a:xfrm>
            <a:off x="6389386" y="3261474"/>
            <a:ext cx="3619500" cy="12105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рассмотрении ОТКАЗАНО из-за противоречия законодательству России</a:t>
            </a:r>
          </a:p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740 (86%)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15AACCE-03A8-499A-9BCA-70CDF3F99C4D}"/>
              </a:ext>
            </a:extLst>
          </p:cNvPr>
          <p:cNvSpPr/>
          <p:nvPr/>
        </p:nvSpPr>
        <p:spPr>
          <a:xfrm>
            <a:off x="10780312" y="1705718"/>
            <a:ext cx="10038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с 07.02.2023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72" y="1136125"/>
            <a:ext cx="1131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рассмотрения обращений ФАУ Главгосэкспертиза, региональных экспертиз и иных заявителей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5191EA1D-91E6-D683-E789-D977AF0B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7567" y="6408208"/>
            <a:ext cx="2743200" cy="365125"/>
          </a:xfrm>
        </p:spPr>
        <p:txBody>
          <a:bodyPr/>
          <a:lstStyle/>
          <a:p>
            <a:fld id="{CC94BD73-9479-5D49-AFEE-472A37D46AEC}" type="slidenum">
              <a:rPr lang="ru-RU" sz="1600" b="1" smtClean="0">
                <a:solidFill>
                  <a:schemeClr val="tx1"/>
                </a:solidFill>
              </a:rPr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9FCC7-A279-E6B8-233C-15AF686EBCEF}"/>
              </a:ext>
            </a:extLst>
          </p:cNvPr>
          <p:cNvSpPr txBox="1"/>
          <p:nvPr/>
        </p:nvSpPr>
        <p:spPr>
          <a:xfrm>
            <a:off x="378483" y="5749291"/>
            <a:ext cx="1169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НОПРИЗ поддерживает профессионализм и ответственность специалистов строительной сферы 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количество ошибок и противоречий законодательству допущено государственными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сотрудниками иных государственных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46296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873733-76B9-A459-F3C6-778AD07A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6593" y="6469787"/>
            <a:ext cx="455407" cy="365125"/>
          </a:xfrm>
        </p:spPr>
        <p:txBody>
          <a:bodyPr/>
          <a:lstStyle/>
          <a:p>
            <a:fld id="{7ED4AD68-1E0C-4F2E-8572-EAD81F070C45}" type="slidenum">
              <a:rPr lang="ru-RU" sz="1600" b="1" smtClean="0">
                <a:solidFill>
                  <a:schemeClr val="tx1"/>
                </a:solidFill>
              </a:rPr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C208FC-F187-5CAC-BDAE-2EA9445F4A29}"/>
              </a:ext>
            </a:extLst>
          </p:cNvPr>
          <p:cNvSpPr/>
          <p:nvPr/>
        </p:nvSpPr>
        <p:spPr>
          <a:xfrm>
            <a:off x="-41793" y="23088"/>
            <a:ext cx="12199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Перекосы прав и ответственности специалистов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726EA69-27FE-959F-60A9-CFE15839E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390545"/>
              </p:ext>
            </p:extLst>
          </p:nvPr>
        </p:nvGraphicFramePr>
        <p:xfrm>
          <a:off x="247426" y="1122517"/>
          <a:ext cx="5562941" cy="488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C2770EE-7519-C887-C2CF-2CBDAED29EAE}"/>
              </a:ext>
            </a:extLst>
          </p:cNvPr>
          <p:cNvGraphicFramePr/>
          <p:nvPr/>
        </p:nvGraphicFramePr>
        <p:xfrm>
          <a:off x="6573716" y="1124378"/>
          <a:ext cx="5430060" cy="488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66D668F-1BD9-2BC9-E3A3-867191D13FA5}"/>
              </a:ext>
            </a:extLst>
          </p:cNvPr>
          <p:cNvSpPr txBox="1"/>
          <p:nvPr/>
        </p:nvSpPr>
        <p:spPr>
          <a:xfrm>
            <a:off x="248716" y="590626"/>
            <a:ext cx="559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результат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935A31-CDE7-51E7-A3E2-CA224F6981AA}"/>
              </a:ext>
            </a:extLst>
          </p:cNvPr>
          <p:cNvSpPr txBox="1"/>
          <p:nvPr/>
        </p:nvSpPr>
        <p:spPr>
          <a:xfrm>
            <a:off x="7528397" y="621466"/>
            <a:ext cx="390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специалистов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1B53EB-1A2B-9B3A-3D74-22EEC7F41C99}"/>
              </a:ext>
            </a:extLst>
          </p:cNvPr>
          <p:cNvSpPr txBox="1"/>
          <p:nvPr/>
        </p:nvSpPr>
        <p:spPr>
          <a:xfrm>
            <a:off x="161950" y="6116064"/>
            <a:ext cx="116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обеспечение баланса прав и ответственности специалистов строительной сферы и ЖКХ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Сегодня при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максимальной правовой ответственности проектировщика –  </a:t>
            </a:r>
            <a:r>
              <a:rPr lang="ru-RU" sz="1600" b="1" dirty="0">
                <a:solidFill>
                  <a:srgbClr val="842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объем прав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DC2F9AF-3EFE-2897-E18F-025173B62528}"/>
              </a:ext>
            </a:extLst>
          </p:cNvPr>
          <p:cNvGrpSpPr/>
          <p:nvPr/>
        </p:nvGrpSpPr>
        <p:grpSpPr>
          <a:xfrm>
            <a:off x="6010292" y="4666497"/>
            <a:ext cx="2342147" cy="553998"/>
            <a:chOff x="2347859" y="3955727"/>
            <a:chExt cx="3052218" cy="61097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2ED6D2C7-6D96-FC74-9D73-2A9129BC76E6}"/>
                </a:ext>
              </a:extLst>
            </p:cNvPr>
            <p:cNvSpPr/>
            <p:nvPr/>
          </p:nvSpPr>
          <p:spPr>
            <a:xfrm>
              <a:off x="2347859" y="3955727"/>
              <a:ext cx="3052218" cy="610977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:a16="http://schemas.microsoft.com/office/drawing/2014/main" id="{7BAE3A43-0A59-080D-D263-5EE799DEED5F}"/>
                </a:ext>
              </a:extLst>
            </p:cNvPr>
            <p:cNvSpPr txBox="1"/>
            <p:nvPr/>
          </p:nvSpPr>
          <p:spPr>
            <a:xfrm>
              <a:off x="2377684" y="3985552"/>
              <a:ext cx="2992568" cy="551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Проектировщик</a:t>
              </a:r>
              <a:r>
                <a:rPr lang="ru-RU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3B95855-133E-AA74-1ECD-E8A2EC4BC28E}"/>
              </a:ext>
            </a:extLst>
          </p:cNvPr>
          <p:cNvGrpSpPr/>
          <p:nvPr/>
        </p:nvGrpSpPr>
        <p:grpSpPr>
          <a:xfrm>
            <a:off x="8789659" y="1269663"/>
            <a:ext cx="3069164" cy="578571"/>
            <a:chOff x="2360895" y="1142343"/>
            <a:chExt cx="3069164" cy="578571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7E22C237-19A0-2182-7196-88A73173B4C7}"/>
                </a:ext>
              </a:extLst>
            </p:cNvPr>
            <p:cNvSpPr/>
            <p:nvPr/>
          </p:nvSpPr>
          <p:spPr>
            <a:xfrm>
              <a:off x="2360895" y="1142343"/>
              <a:ext cx="3069164" cy="5785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: скругленные углы 4">
              <a:extLst>
                <a:ext uri="{FF2B5EF4-FFF2-40B4-BE49-F238E27FC236}">
                  <a16:creationId xmlns:a16="http://schemas.microsoft.com/office/drawing/2014/main" id="{9D158BC1-A9AB-5FA4-684B-C305A0829115}"/>
                </a:ext>
              </a:extLst>
            </p:cNvPr>
            <p:cNvSpPr txBox="1"/>
            <p:nvPr/>
          </p:nvSpPr>
          <p:spPr>
            <a:xfrm>
              <a:off x="2389139" y="1170587"/>
              <a:ext cx="3012676" cy="522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300" b="1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аказчик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BA4BDA0-0C8C-9DCD-309B-6A25FBBCAC87}"/>
              </a:ext>
            </a:extLst>
          </p:cNvPr>
          <p:cNvGrpSpPr/>
          <p:nvPr/>
        </p:nvGrpSpPr>
        <p:grpSpPr>
          <a:xfrm>
            <a:off x="8789659" y="2044571"/>
            <a:ext cx="3069164" cy="578571"/>
            <a:chOff x="2360895" y="491451"/>
            <a:chExt cx="3069164" cy="578571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9D7259CC-3AE1-D249-95FF-F4894DBF8412}"/>
                </a:ext>
              </a:extLst>
            </p:cNvPr>
            <p:cNvSpPr/>
            <p:nvPr/>
          </p:nvSpPr>
          <p:spPr>
            <a:xfrm>
              <a:off x="2360895" y="491451"/>
              <a:ext cx="3069164" cy="5785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: скругленные углы 4">
              <a:extLst>
                <a:ext uri="{FF2B5EF4-FFF2-40B4-BE49-F238E27FC236}">
                  <a16:creationId xmlns:a16="http://schemas.microsoft.com/office/drawing/2014/main" id="{9764DCFB-7ECE-8331-578D-9AF2CFF00E1A}"/>
                </a:ext>
              </a:extLst>
            </p:cNvPr>
            <p:cNvSpPr txBox="1"/>
            <p:nvPr/>
          </p:nvSpPr>
          <p:spPr>
            <a:xfrm>
              <a:off x="2389139" y="519695"/>
              <a:ext cx="3012676" cy="522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b="1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Экспертиза, надзор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D932D09-C885-1ACF-6DA1-C4852E31CBB4}"/>
              </a:ext>
            </a:extLst>
          </p:cNvPr>
          <p:cNvGrpSpPr/>
          <p:nvPr/>
        </p:nvGrpSpPr>
        <p:grpSpPr>
          <a:xfrm>
            <a:off x="8789471" y="2873097"/>
            <a:ext cx="3069164" cy="578571"/>
            <a:chOff x="2360895" y="2444129"/>
            <a:chExt cx="3069164" cy="578571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0351B46F-6BD5-BC55-B3B8-65CC25C3AF4D}"/>
                </a:ext>
              </a:extLst>
            </p:cNvPr>
            <p:cNvSpPr/>
            <p:nvPr/>
          </p:nvSpPr>
          <p:spPr>
            <a:xfrm>
              <a:off x="2360895" y="2444129"/>
              <a:ext cx="3069164" cy="5785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: скругленные углы 4">
              <a:extLst>
                <a:ext uri="{FF2B5EF4-FFF2-40B4-BE49-F238E27FC236}">
                  <a16:creationId xmlns:a16="http://schemas.microsoft.com/office/drawing/2014/main" id="{5D99AF76-E38D-7035-B489-514A94E01FDD}"/>
                </a:ext>
              </a:extLst>
            </p:cNvPr>
            <p:cNvSpPr txBox="1"/>
            <p:nvPr/>
          </p:nvSpPr>
          <p:spPr>
            <a:xfrm>
              <a:off x="2389139" y="2472373"/>
              <a:ext cx="3012676" cy="522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b="1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Поставщик</a:t>
              </a:r>
              <a:r>
                <a:rPr lang="ru-RU" sz="2300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C94C999-4215-8CFB-71B2-0A1F6CFB494F}"/>
              </a:ext>
            </a:extLst>
          </p:cNvPr>
          <p:cNvGrpSpPr/>
          <p:nvPr/>
        </p:nvGrpSpPr>
        <p:grpSpPr>
          <a:xfrm>
            <a:off x="8789471" y="3656288"/>
            <a:ext cx="3069164" cy="578571"/>
            <a:chOff x="2360895" y="1793236"/>
            <a:chExt cx="3069164" cy="5785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F1AB22AA-EE02-B693-E268-0E5498F73357}"/>
                </a:ext>
              </a:extLst>
            </p:cNvPr>
            <p:cNvSpPr/>
            <p:nvPr/>
          </p:nvSpPr>
          <p:spPr>
            <a:xfrm>
              <a:off x="2360895" y="1793236"/>
              <a:ext cx="3069164" cy="5785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: скругленные углы 4">
              <a:extLst>
                <a:ext uri="{FF2B5EF4-FFF2-40B4-BE49-F238E27FC236}">
                  <a16:creationId xmlns:a16="http://schemas.microsoft.com/office/drawing/2014/main" id="{D65E3ECF-EF09-D0F1-8FA1-421FDC88B4C2}"/>
                </a:ext>
              </a:extLst>
            </p:cNvPr>
            <p:cNvSpPr txBox="1"/>
            <p:nvPr/>
          </p:nvSpPr>
          <p:spPr>
            <a:xfrm>
              <a:off x="2389139" y="1821480"/>
              <a:ext cx="3012676" cy="522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b="1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Строитель</a:t>
              </a:r>
              <a:r>
                <a:rPr lang="ru-RU" sz="2300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D8A7F13-F5BD-E080-FEDD-0F1A20106848}"/>
              </a:ext>
            </a:extLst>
          </p:cNvPr>
          <p:cNvGrpSpPr/>
          <p:nvPr/>
        </p:nvGrpSpPr>
        <p:grpSpPr>
          <a:xfrm>
            <a:off x="8794934" y="4476531"/>
            <a:ext cx="3069164" cy="578571"/>
            <a:chOff x="2360895" y="3745914"/>
            <a:chExt cx="3069164" cy="57857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FAC72E8-4E06-EF6E-F0E3-6C442894A029}"/>
                </a:ext>
              </a:extLst>
            </p:cNvPr>
            <p:cNvSpPr/>
            <p:nvPr/>
          </p:nvSpPr>
          <p:spPr>
            <a:xfrm>
              <a:off x="2360895" y="3745914"/>
              <a:ext cx="3069164" cy="5785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: скругленные углы 4">
              <a:extLst>
                <a:ext uri="{FF2B5EF4-FFF2-40B4-BE49-F238E27FC236}">
                  <a16:creationId xmlns:a16="http://schemas.microsoft.com/office/drawing/2014/main" id="{CB329013-43F8-D33B-A560-138DC8E91BAA}"/>
                </a:ext>
              </a:extLst>
            </p:cNvPr>
            <p:cNvSpPr txBox="1"/>
            <p:nvPr/>
          </p:nvSpPr>
          <p:spPr>
            <a:xfrm>
              <a:off x="2389139" y="3774158"/>
              <a:ext cx="3012676" cy="522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Проектировщик</a:t>
              </a:r>
              <a:r>
                <a:rPr lang="ru-RU" sz="2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EF29E63-10AD-B984-CBB3-5061DE6EC604}"/>
              </a:ext>
            </a:extLst>
          </p:cNvPr>
          <p:cNvGrpSpPr/>
          <p:nvPr/>
        </p:nvGrpSpPr>
        <p:grpSpPr>
          <a:xfrm>
            <a:off x="8789471" y="5305057"/>
            <a:ext cx="3069164" cy="578571"/>
            <a:chOff x="2360895" y="3095021"/>
            <a:chExt cx="3069164" cy="578571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69DE0392-DA87-CA15-3F4E-3E1AE669AD1D}"/>
                </a:ext>
              </a:extLst>
            </p:cNvPr>
            <p:cNvSpPr/>
            <p:nvPr/>
          </p:nvSpPr>
          <p:spPr>
            <a:xfrm>
              <a:off x="2360895" y="3095021"/>
              <a:ext cx="3069164" cy="57857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: скругленные углы 4">
              <a:extLst>
                <a:ext uri="{FF2B5EF4-FFF2-40B4-BE49-F238E27FC236}">
                  <a16:creationId xmlns:a16="http://schemas.microsoft.com/office/drawing/2014/main" id="{122E1164-1DA9-1A80-7F33-800F5146D043}"/>
                </a:ext>
              </a:extLst>
            </p:cNvPr>
            <p:cNvSpPr txBox="1"/>
            <p:nvPr/>
          </p:nvSpPr>
          <p:spPr>
            <a:xfrm>
              <a:off x="2389139" y="3123265"/>
              <a:ext cx="3012676" cy="522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300" b="1" kern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Изыскатель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57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3646" y="6357536"/>
            <a:ext cx="2743200" cy="365125"/>
          </a:xfrm>
        </p:spPr>
        <p:txBody>
          <a:bodyPr/>
          <a:lstStyle/>
          <a:p>
            <a:fld id="{CC94BD73-9479-5D49-AFEE-472A37D46AEC}" type="slidenum">
              <a:rPr lang="ru-RU" sz="1600" b="1" smtClean="0">
                <a:solidFill>
                  <a:schemeClr val="tx1"/>
                </a:solidFill>
              </a:rPr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E5319A6A-CF8D-1B4C-98A9-053BDB31841E}"/>
              </a:ext>
            </a:extLst>
          </p:cNvPr>
          <p:cNvSpPr txBox="1">
            <a:spLocks/>
          </p:cNvSpPr>
          <p:nvPr/>
        </p:nvSpPr>
        <p:spPr>
          <a:xfrm>
            <a:off x="73748" y="136525"/>
            <a:ext cx="12044504" cy="5984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Комплексное реформирование законодательства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2F759-4C30-C84D-90C6-AE7EDA074DDA}"/>
              </a:ext>
            </a:extLst>
          </p:cNvPr>
          <p:cNvSpPr txBox="1"/>
          <p:nvPr/>
        </p:nvSpPr>
        <p:spPr>
          <a:xfrm>
            <a:off x="500743" y="812610"/>
            <a:ext cx="11310257" cy="39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Упорядочивание функций участников градостроительной деятельности, </a:t>
            </a:r>
            <a:b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институции государственных и негосударственных технических заказчиков,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 том числе с помощью инструментов Национального реестра специалистов</a:t>
            </a:r>
            <a:br>
              <a:rPr lang="ru-RU" sz="1300" dirty="0">
                <a:latin typeface="Arial" charset="0"/>
                <a:ea typeface="Arial" charset="0"/>
                <a:cs typeface="Arial" charset="0"/>
              </a:rPr>
            </a:br>
            <a:endParaRPr lang="ru-RU" sz="1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endParaRPr lang="ru-RU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Установление четких требований ко всем видам технической документации, </a:t>
            </a:r>
            <a:b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применяемой при реализации строительно-инвестиционных проектов, начиная от планирования,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обоснования инвестиций и подготовки задания на проектирование, заканчивая документацией, применяемой при эксплуатации объектов капитального строительства</a:t>
            </a:r>
          </a:p>
          <a:p>
            <a:pPr>
              <a:lnSpc>
                <a:spcPts val="1400"/>
              </a:lnSpc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Развитие института </a:t>
            </a:r>
            <a:r>
              <a:rPr lang="ru-RU" sz="2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предпроектных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исследований </a:t>
            </a:r>
            <a:b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возобновление роли обоснования инвестиций как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предпроектной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документации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endParaRPr lang="ru-RU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endParaRPr lang="ru-RU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Синхронизация требований к разработчикам проектной и рабочей документации, </a:t>
            </a:r>
            <a:b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введение обязанностей и ответственности по членству юридических лиц в СРО и членству физических лиц в НРС</a:t>
            </a:r>
          </a:p>
          <a:p>
            <a:pPr>
              <a:lnSpc>
                <a:spcPts val="1400"/>
              </a:lnSpc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Совершенствование института экспертизы в части рабочей документации </a:t>
            </a:r>
            <a:b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и документации одностадийного проектирования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– экспертиза при наличии ответственна за результат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ts val="1400"/>
              </a:lnSpc>
            </a:pPr>
            <a:endParaRPr lang="ru-RU" sz="15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Установление требований к субподрядным организациям,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участвующим в выполнении работ по инженерным изысканиям и подготовке проектной и рабочей документации</a:t>
            </a:r>
          </a:p>
          <a:p>
            <a:pPr>
              <a:lnSpc>
                <a:spcPts val="1400"/>
              </a:lnSpc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Консолидация ответственности профессиональных участников проектно-изыскательской отрасли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15AD9-BB99-1641-B279-05A91A2AA5F2}"/>
              </a:ext>
            </a:extLst>
          </p:cNvPr>
          <p:cNvSpPr txBox="1"/>
          <p:nvPr/>
        </p:nvSpPr>
        <p:spPr>
          <a:xfrm>
            <a:off x="500743" y="5963304"/>
            <a:ext cx="11310257" cy="55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Достойное и справедливое место </a:t>
            </a:r>
            <a:br>
              <a:rPr lang="ru-RU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инженера и архитектора в строительном комплексе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331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21897" y="6492875"/>
            <a:ext cx="421828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BEF01BE-2B36-4800-B606-71F02A77D6D4}" type="slidenum">
              <a:rPr lang="ru-RU" altLang="ru-RU" sz="1400">
                <a:solidFill>
                  <a:srgbClr val="5C5E3C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ru-RU" altLang="ru-RU" sz="1400" dirty="0">
              <a:solidFill>
                <a:srgbClr val="5C5E3C"/>
              </a:solidFill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6DC664-9FC1-A302-5497-3A126A704EFA}"/>
              </a:ext>
            </a:extLst>
          </p:cNvPr>
          <p:cNvSpPr/>
          <p:nvPr/>
        </p:nvSpPr>
        <p:spPr>
          <a:xfrm>
            <a:off x="285349" y="74523"/>
            <a:ext cx="1162130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строительной отрасли и ЖКХ в 2023 году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125E759-5A09-77F7-CA01-CB3F8D4B403F}"/>
              </a:ext>
            </a:extLst>
          </p:cNvPr>
          <p:cNvSpPr/>
          <p:nvPr/>
        </p:nvSpPr>
        <p:spPr>
          <a:xfrm>
            <a:off x="641684" y="845396"/>
            <a:ext cx="6585216" cy="2294848"/>
          </a:xfrm>
          <a:prstGeom prst="roundRect">
            <a:avLst>
              <a:gd name="adj" fmla="val 1297"/>
            </a:avLst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строительной отрасли  и ЖКХ занято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 млн чел. 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Валовая добавленная стоимость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18,7 трлн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Рекордный ввод жилья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110,4 млн кв. м, 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ИЖС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58,7 млн. кв. м. (53,1%)        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ДНР, ЛНР, Херсонской и Запорожской областей построено и восстановлено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18,3 тыс. объектов</a:t>
            </a:r>
          </a:p>
          <a:p>
            <a:pPr marL="457200" indent="-457200">
              <a:buFontTx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Инфраструктурное меню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трлн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2025 г.)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5F67CC-4860-256A-BC09-B01BD0662C62}"/>
              </a:ext>
            </a:extLst>
          </p:cNvPr>
          <p:cNvSpPr/>
          <p:nvPr/>
        </p:nvSpPr>
        <p:spPr>
          <a:xfrm>
            <a:off x="115840" y="3320592"/>
            <a:ext cx="1162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в деятельности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НОПРИЗ –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строительства и ЖКХ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7FF9F3B0-7B96-9407-C82F-D0DB855CC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549981"/>
              </p:ext>
            </p:extLst>
          </p:nvPr>
        </p:nvGraphicFramePr>
        <p:xfrm>
          <a:off x="115840" y="3843813"/>
          <a:ext cx="11790811" cy="301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id="{A4C067E6-9494-934D-B72F-0A4230569F1E}"/>
              </a:ext>
            </a:extLst>
          </p:cNvPr>
          <p:cNvSpPr/>
          <p:nvPr/>
        </p:nvSpPr>
        <p:spPr>
          <a:xfrm>
            <a:off x="7507705" y="845396"/>
            <a:ext cx="4398946" cy="2294848"/>
          </a:xfrm>
          <a:prstGeom prst="roundRect">
            <a:avLst>
              <a:gd name="adj" fmla="val 1297"/>
            </a:avLst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Впервые изменен Технический регламент о безопасности зданий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 сооружений – </a:t>
            </a:r>
            <a:r>
              <a:rPr lang="ru-RU" sz="2000" dirty="0">
                <a:solidFill>
                  <a:srgbClr val="FF0000"/>
                </a:solidFill>
              </a:rPr>
              <a:t>первый значимый  законодательный шаг для реализации структурных реформ по повышению роли изыскателей и проектировщиков в строительной отрасли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13406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1893" y="2813447"/>
            <a:ext cx="1998662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Развитие института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саморегулирования, защита интересов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саморегулируемых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893" y="207955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301" y="2813447"/>
            <a:ext cx="1643062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Развитие рынка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инженерных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изысканий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 подготовки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проектной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документации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8301" y="269914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8301" y="207955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21893" y="269914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4709" y="2813447"/>
            <a:ext cx="1761331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Развитие системы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нормативного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регулирования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строительства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34709" y="269914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34709" y="207955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1117" y="2813447"/>
            <a:ext cx="2053432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Развитие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взаимодействия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между участниками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рынка проектно-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изыскательских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работ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991117" y="269914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91117" y="207955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47523" y="2813447"/>
            <a:ext cx="2193132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Развитие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квалификаций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в сфере инженерных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изысканий,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градостроительства,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архитектурно-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строительного </a:t>
            </a:r>
          </a:p>
          <a:p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проектирования.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047524" y="269914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47524" y="207955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5.</a:t>
            </a:r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349419E5-E272-15C7-2779-618AFE0AA49A}"/>
              </a:ext>
            </a:extLst>
          </p:cNvPr>
          <p:cNvSpPr txBox="1">
            <a:spLocks/>
          </p:cNvSpPr>
          <p:nvPr/>
        </p:nvSpPr>
        <p:spPr>
          <a:xfrm>
            <a:off x="73748" y="126697"/>
            <a:ext cx="12044504" cy="5475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Приоритетные направления деятельности на 2019–2024 годы</a:t>
            </a:r>
          </a:p>
          <a:p>
            <a:pPr algn="ctr">
              <a:lnSpc>
                <a:spcPts val="34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EE4A06-B3E8-3097-ECF7-7C206EA6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1481" y="1436330"/>
            <a:ext cx="2880000" cy="2193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Структурное совершенствование законодательства о градостроительной деятельности, направленное на усиление роли и полномочий главных инженеров проектов, главных архитекторов проекта, повышение эффективности организации труда в отрасли, синхронизацию требований к проектной, рабочей и исполнительной документации.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481" y="702441"/>
            <a:ext cx="1512111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6248" y="1437921"/>
            <a:ext cx="2880000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Внедрение механизмов реализации контрактов полного жизненного цикла строительно-инвестиционных проектов, стандартизацию требований к специалистам градостроительной сферы, а также на осуществление прогрессивных цифровых форм эксплуатации и управления жизненным циклом ОКС.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3526249" y="1323622"/>
            <a:ext cx="210259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26249" y="704032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</a:t>
            </a: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431482" y="1322031"/>
            <a:ext cx="226488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621015" y="132105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1015" y="70146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300634" y="1321058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00634" y="701468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481" y="4615904"/>
            <a:ext cx="2880000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Внедрение механизма саморегулирования среди участников рынка, ведущих проектную деятельность, инженерные изыскания на основе отношений субподряда с организациями-членами саморегулируемых организаций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1481" y="4493635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1481" y="3874045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5.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:a16="http://schemas.microsoft.com/office/drawing/2014/main" id="{453DC4E9-2498-91C3-A8E1-DB1387C3AEF9}"/>
              </a:ext>
            </a:extLst>
          </p:cNvPr>
          <p:cNvSpPr txBox="1">
            <a:spLocks/>
          </p:cNvSpPr>
          <p:nvPr/>
        </p:nvSpPr>
        <p:spPr>
          <a:xfrm>
            <a:off x="73748" y="60595"/>
            <a:ext cx="12044504" cy="5475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Приоритетные направления деятельности на 2024–2029 годы</a:t>
            </a:r>
          </a:p>
          <a:p>
            <a:pPr algn="ctr">
              <a:lnSpc>
                <a:spcPts val="34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DF86E5-BEDD-4D75-8DDA-AAB4686D40D9}"/>
              </a:ext>
            </a:extLst>
          </p:cNvPr>
          <p:cNvSpPr txBox="1"/>
          <p:nvPr/>
        </p:nvSpPr>
        <p:spPr>
          <a:xfrm>
            <a:off x="6621015" y="1436330"/>
            <a:ext cx="2880000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Трансформация системы технического регулирования в строительстве с помощью перехода от предписывающего метода нормирования к параметрическому методу нормирования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343B0F-D13D-6692-7590-AECE0D2332FE}"/>
              </a:ext>
            </a:extLst>
          </p:cNvPr>
          <p:cNvSpPr txBox="1"/>
          <p:nvPr/>
        </p:nvSpPr>
        <p:spPr>
          <a:xfrm>
            <a:off x="9300634" y="1436330"/>
            <a:ext cx="2880000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Цифровизация нормативно-технических документов в строительстве, перевод сводов правил и других документов по стандартизации в </a:t>
            </a:r>
            <a:r>
              <a:rPr lang="ru-RU" sz="1400" dirty="0" err="1">
                <a:latin typeface="Arial" charset="0"/>
                <a:ea typeface="Arial" charset="0"/>
                <a:cs typeface="Arial" charset="0"/>
              </a:rPr>
              <a:t>машинопонимаемый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 и машиночитаемый формат.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D7D597-3959-0629-7E60-19EB36EEE199}"/>
              </a:ext>
            </a:extLst>
          </p:cNvPr>
          <p:cNvSpPr txBox="1"/>
          <p:nvPr/>
        </p:nvSpPr>
        <p:spPr>
          <a:xfrm>
            <a:off x="3526249" y="4615904"/>
            <a:ext cx="2880000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300" dirty="0">
                <a:latin typeface="Arial" charset="0"/>
                <a:ea typeface="Arial" charset="0"/>
                <a:cs typeface="Arial" charset="0"/>
              </a:rPr>
              <a:t>Совершенствование системы добровольной сертификации строительных материалов и изделий, контроля организаций, проводящих оценку соответствия строительных материалов и изделий на предмет соответствия существенным характеристикам, закрепленным в межгосударственных и национальных стандартах.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9137F19-CB3B-3E72-8CBC-874207AA4032}"/>
              </a:ext>
            </a:extLst>
          </p:cNvPr>
          <p:cNvCxnSpPr/>
          <p:nvPr/>
        </p:nvCxnSpPr>
        <p:spPr>
          <a:xfrm>
            <a:off x="3526249" y="4493635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20A5705-DBA9-FF49-1D41-9DA59599504E}"/>
              </a:ext>
            </a:extLst>
          </p:cNvPr>
          <p:cNvSpPr txBox="1"/>
          <p:nvPr/>
        </p:nvSpPr>
        <p:spPr>
          <a:xfrm>
            <a:off x="3526249" y="3874045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6.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EF8C24-4985-07C0-7677-0CBC2AB1EEE9}"/>
              </a:ext>
            </a:extLst>
          </p:cNvPr>
          <p:cNvSpPr txBox="1"/>
          <p:nvPr/>
        </p:nvSpPr>
        <p:spPr>
          <a:xfrm>
            <a:off x="6618636" y="4615904"/>
            <a:ext cx="2553073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300" dirty="0">
                <a:latin typeface="Arial" charset="0"/>
                <a:ea typeface="Arial" charset="0"/>
                <a:cs typeface="Arial" charset="0"/>
              </a:rPr>
              <a:t>Разработка и актуализация каталогов новых и совершенствование существующих каталогов типовых проектных решений, типовых серий конструкций, изделий и узлов, принимаемых в том числе в виде стандартов организаций, а также реестров наилучших доступных технологий.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7B0F1E2-1BC3-56EB-4E82-98EFD64BE992}"/>
              </a:ext>
            </a:extLst>
          </p:cNvPr>
          <p:cNvCxnSpPr/>
          <p:nvPr/>
        </p:nvCxnSpPr>
        <p:spPr>
          <a:xfrm>
            <a:off x="6618636" y="4493635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881EFBD-F745-A83B-B67B-F9B43817E49A}"/>
              </a:ext>
            </a:extLst>
          </p:cNvPr>
          <p:cNvSpPr txBox="1"/>
          <p:nvPr/>
        </p:nvSpPr>
        <p:spPr>
          <a:xfrm>
            <a:off x="6618636" y="3874045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7.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DD407D-A6D3-1926-FFF4-73A9DCBD14AD}"/>
              </a:ext>
            </a:extLst>
          </p:cNvPr>
          <p:cNvSpPr txBox="1"/>
          <p:nvPr/>
        </p:nvSpPr>
        <p:spPr>
          <a:xfrm>
            <a:off x="9300634" y="4615904"/>
            <a:ext cx="2880000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350" dirty="0">
                <a:latin typeface="Arial" charset="0"/>
                <a:ea typeface="Arial" charset="0"/>
                <a:cs typeface="Arial" charset="0"/>
              </a:rPr>
              <a:t>Стандартизация навыков и компетенций – разработка и актуализация профессиональных стандартов и квалификационных требований (характеристик) в области инженерных изысканий, градостроительства, архитектурно-строительного проектирования, саморегулирования.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C92B1AA-FD36-E66B-4CFE-9D06242354CE}"/>
              </a:ext>
            </a:extLst>
          </p:cNvPr>
          <p:cNvCxnSpPr/>
          <p:nvPr/>
        </p:nvCxnSpPr>
        <p:spPr>
          <a:xfrm>
            <a:off x="9300634" y="4493635"/>
            <a:ext cx="164306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513F5B7-8352-42AA-763D-0D31444EF19F}"/>
              </a:ext>
            </a:extLst>
          </p:cNvPr>
          <p:cNvSpPr txBox="1"/>
          <p:nvPr/>
        </p:nvSpPr>
        <p:spPr>
          <a:xfrm>
            <a:off x="9300634" y="3874045"/>
            <a:ext cx="1096962" cy="6195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DCE653-54C8-4121-01B5-0B9946F5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6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56667" y="2909366"/>
            <a:ext cx="6671040" cy="0"/>
          </a:xfrm>
          <a:prstGeom prst="line">
            <a:avLst/>
          </a:prstGeom>
          <a:ln w="19050">
            <a:solidFill>
              <a:srgbClr val="005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3997" y="1700547"/>
            <a:ext cx="3616706" cy="1021742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Гражданский кодекс </a:t>
            </a:r>
            <a:b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Российской Федерации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(статьи 722, 740-757, 758-762, 1294)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Распределение полномочий и ответственности </a:t>
            </a:r>
            <a:b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между юридическими и физическими лицами (ГИП и ГАП)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6692" y="1700547"/>
            <a:ext cx="2762030" cy="1021742"/>
          </a:xfrm>
          <a:prstGeom prst="rect">
            <a:avLst/>
          </a:prstGeom>
          <a:solidFill>
            <a:srgbClr val="005C97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Трудовой кодекс </a:t>
            </a:r>
          </a:p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Российской Федерации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(главы 39, 43 и 55)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Регулирование труда и ответственности специалистов строительной сферы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13" y="1700547"/>
            <a:ext cx="2806168" cy="1021742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Градостроительный кодекс Российской Федерации</a:t>
            </a:r>
          </a:p>
          <a:p>
            <a:r>
              <a:rPr lang="cs-CZ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cs-CZ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статьи</a:t>
            </a:r>
            <a:r>
              <a:rPr lang="cs-CZ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48, 49, 52, 60)</a:t>
            </a:r>
            <a:endParaRPr lang="ru-RU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Увеличение полномочий специалистов строительной сферы (</a:t>
            </a:r>
            <a:r>
              <a:rPr lang="ru-RU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ГИПов</a:t>
            </a:r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и </a:t>
            </a:r>
            <a:r>
              <a:rPr lang="ru-RU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ГАПов</a:t>
            </a:r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3997" y="4355795"/>
            <a:ext cx="3616706" cy="1005473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Федеральный закон</a:t>
            </a:r>
          </a:p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«Об архитектурной деятельности»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Уточнение полномочий и ответственности архитекторов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6692" y="4355795"/>
            <a:ext cx="2762030" cy="1005473"/>
          </a:xfrm>
          <a:prstGeom prst="rect">
            <a:avLst/>
          </a:prstGeom>
          <a:solidFill>
            <a:srgbClr val="005C97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pPr>
              <a:lnSpc>
                <a:spcPts val="1400"/>
              </a:lnSpc>
            </a:pP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Иные Федеральные законы:</a:t>
            </a:r>
          </a:p>
          <a:p>
            <a:pPr>
              <a:lnSpc>
                <a:spcPts val="1400"/>
              </a:lnSpc>
            </a:pP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«Об организации страхового </a:t>
            </a:r>
            <a:b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дела в Российской Федерации», </a:t>
            </a:r>
            <a:b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«Об инвестиционной деятельности» и др.</a:t>
            </a:r>
          </a:p>
        </p:txBody>
      </p:sp>
      <p:cxnSp>
        <p:nvCxnSpPr>
          <p:cNvPr id="32" name="Прямая соединительная линия 31"/>
          <p:cNvCxnSpPr>
            <a:stCxn id="5" idx="2"/>
            <a:endCxn id="13" idx="2"/>
          </p:cNvCxnSpPr>
          <p:nvPr/>
        </p:nvCxnSpPr>
        <p:spPr>
          <a:xfrm>
            <a:off x="2852350" y="2722289"/>
            <a:ext cx="0" cy="1346291"/>
          </a:xfrm>
          <a:prstGeom prst="line">
            <a:avLst/>
          </a:prstGeom>
          <a:ln w="19050">
            <a:solidFill>
              <a:srgbClr val="005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997" y="3098404"/>
            <a:ext cx="3616706" cy="9701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Кодекс Российской Федерации об административных правонарушениях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Повышение ответственности специалистов </a:t>
            </a:r>
            <a:b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строительной сферы</a:t>
            </a:r>
          </a:p>
        </p:txBody>
      </p:sp>
      <p:cxnSp>
        <p:nvCxnSpPr>
          <p:cNvPr id="36" name="Прямая соединительная линия 35"/>
          <p:cNvCxnSpPr>
            <a:stCxn id="8" idx="2"/>
            <a:endCxn id="14" idx="0"/>
          </p:cNvCxnSpPr>
          <p:nvPr/>
        </p:nvCxnSpPr>
        <p:spPr>
          <a:xfrm>
            <a:off x="9527707" y="2722289"/>
            <a:ext cx="0" cy="376115"/>
          </a:xfrm>
          <a:prstGeom prst="line">
            <a:avLst/>
          </a:prstGeom>
          <a:ln w="19050">
            <a:solidFill>
              <a:srgbClr val="005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46692" y="3098404"/>
            <a:ext cx="2762030" cy="9701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Уголовный кодекс </a:t>
            </a:r>
          </a:p>
          <a:p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Российской Федерации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(дополнение 24 главы)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Установление ответственности специалистов строительной сферы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403697" y="3734726"/>
            <a:ext cx="0" cy="1239079"/>
          </a:xfrm>
          <a:prstGeom prst="line">
            <a:avLst/>
          </a:prstGeom>
          <a:ln w="19050">
            <a:solidFill>
              <a:srgbClr val="005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0613" y="3098404"/>
            <a:ext cx="2806168" cy="970176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Технический регламент </a:t>
            </a:r>
          </a:p>
          <a:p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 безопасности зданий и сооружений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(статьи 5 и 6)</a:t>
            </a:r>
          </a:p>
          <a:p>
            <a:r>
              <a:rPr lang="ru-RU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Подтверждение безопасности ОКС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13" y="4355795"/>
            <a:ext cx="2806168" cy="1005473"/>
          </a:xfrm>
          <a:prstGeom prst="rect">
            <a:avLst/>
          </a:prstGeom>
          <a:solidFill>
            <a:srgbClr val="0097E3"/>
          </a:solidFill>
          <a:ln w="19050">
            <a:noFill/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is-I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Федеральный закон от 05.04.2013 </a:t>
            </a:r>
            <a:b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s-I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№ 44-ФЗ</a:t>
            </a: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(в ред. от 05.12.2022)</a:t>
            </a:r>
            <a:endParaRPr lang="ru-RU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s-I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Федеральный закон от 13.07.2015 </a:t>
            </a:r>
            <a:b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s-I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 224-ФЗ</a:t>
            </a:r>
            <a:r>
              <a:rPr lang="ru-RU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(ред. от 29.12.2022) </a:t>
            </a:r>
            <a:endParaRPr lang="ru-RU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Соединительная линия уступом 44"/>
          <p:cNvCxnSpPr>
            <a:endCxn id="26" idx="3"/>
          </p:cNvCxnSpPr>
          <p:nvPr/>
        </p:nvCxnSpPr>
        <p:spPr>
          <a:xfrm rot="5400000">
            <a:off x="3771099" y="3798973"/>
            <a:ext cx="1949164" cy="169955"/>
          </a:xfrm>
          <a:prstGeom prst="bentConnector2">
            <a:avLst/>
          </a:prstGeom>
          <a:ln w="19050">
            <a:solidFill>
              <a:srgbClr val="005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endCxn id="27" idx="1"/>
          </p:cNvCxnSpPr>
          <p:nvPr/>
        </p:nvCxnSpPr>
        <p:spPr>
          <a:xfrm rot="16200000" flipH="1">
            <a:off x="7077545" y="3789385"/>
            <a:ext cx="1949164" cy="189130"/>
          </a:xfrm>
          <a:prstGeom prst="bentConnector2">
            <a:avLst/>
          </a:prstGeom>
          <a:ln w="19050">
            <a:solidFill>
              <a:srgbClr val="005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DB9ABA-169E-8521-33D8-9F9C50EEAAE9}"/>
              </a:ext>
            </a:extLst>
          </p:cNvPr>
          <p:cNvSpPr/>
          <p:nvPr/>
        </p:nvSpPr>
        <p:spPr>
          <a:xfrm>
            <a:off x="285349" y="74523"/>
            <a:ext cx="11621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технического регулирования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акты, подлежащие ревизии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A4E51D-A13A-C440-6C90-184C74E4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9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 вправо 40"/>
          <p:cNvSpPr/>
          <p:nvPr/>
        </p:nvSpPr>
        <p:spPr>
          <a:xfrm>
            <a:off x="6991993" y="4660491"/>
            <a:ext cx="676905" cy="689264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494" y="1354404"/>
            <a:ext cx="10735594" cy="2924920"/>
          </a:xfrm>
          <a:prstGeom prst="rect">
            <a:avLst/>
          </a:prstGeom>
          <a:noFill/>
          <a:ln w="19050">
            <a:solidFill>
              <a:srgbClr val="005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24681" y="4514635"/>
            <a:ext cx="3201532" cy="1930400"/>
          </a:xfrm>
          <a:prstGeom prst="rect">
            <a:avLst/>
          </a:prstGeom>
          <a:solidFill>
            <a:srgbClr val="005C97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СВОБОДНАЯ ЭКОНОМИЧЕСКАЯ </a:t>
            </a:r>
            <a:br>
              <a:rPr lang="ru-R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ДЕЯТЕЛЬНОСТЬ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Снижение административных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барьеров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развитие профессионального сообщества,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ответственности специалистов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17788" y="5864463"/>
            <a:ext cx="2815319" cy="0"/>
          </a:xfrm>
          <a:prstGeom prst="line">
            <a:avLst/>
          </a:prstGeom>
          <a:ln w="19050">
            <a:solidFill>
              <a:srgbClr val="009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9671" y="4514635"/>
            <a:ext cx="3201532" cy="1930400"/>
          </a:xfrm>
          <a:prstGeom prst="rect">
            <a:avLst/>
          </a:prstGeom>
          <a:solidFill>
            <a:srgbClr val="005C97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БЕЗОПАСНОСТЬ И КАЧЕСТВО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ПРОДУКЦИИ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Разрешительно-принудительные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механизмы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государство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872778" y="5864463"/>
            <a:ext cx="2815319" cy="0"/>
          </a:xfrm>
          <a:prstGeom prst="line">
            <a:avLst/>
          </a:prstGeom>
          <a:ln w="19050">
            <a:solidFill>
              <a:srgbClr val="009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/>
          <p:cNvSpPr txBox="1">
            <a:spLocks/>
          </p:cNvSpPr>
          <p:nvPr/>
        </p:nvSpPr>
        <p:spPr>
          <a:xfrm>
            <a:off x="750603" y="1227477"/>
            <a:ext cx="2681854" cy="450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5C97"/>
                </a:solidFill>
                <a:latin typeface="Arial" charset="0"/>
                <a:ea typeface="Arial" charset="0"/>
                <a:cs typeface="Arial" charset="0"/>
              </a:rPr>
              <a:t>ОСНОВНЫЕ ЗАДАЧИ: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303511" y="1824845"/>
            <a:ext cx="2564327" cy="1966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Формирование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оптимального </a:t>
            </a:r>
            <a:r>
              <a:rPr lang="ru-RU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баланса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между обеспечением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свободы экономической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и предпринимательской деятельности,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 одной стороны,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и безопасности и качества продукции, с другой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745344" y="1851378"/>
            <a:ext cx="2564327" cy="1966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Создание системы нормативных технических документов в строительстве, основанных на </a:t>
            </a:r>
            <a:r>
              <a:rPr lang="ru-RU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параметрическом методе </a:t>
            </a: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нормирования, изменившихся экономических отношений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и лучшей международной практики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7409" y="1696480"/>
            <a:ext cx="1240972" cy="12409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0" spc="-3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64786" y="1700445"/>
            <a:ext cx="1240972" cy="12409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0" spc="-3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7021391" y="5506529"/>
            <a:ext cx="676905" cy="689264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E5319A6A-CF8D-1B4C-98A9-053BDB31841E}"/>
              </a:ext>
            </a:extLst>
          </p:cNvPr>
          <p:cNvSpPr txBox="1">
            <a:spLocks/>
          </p:cNvSpPr>
          <p:nvPr/>
        </p:nvSpPr>
        <p:spPr>
          <a:xfrm>
            <a:off x="73748" y="265596"/>
            <a:ext cx="12044504" cy="1135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системы технического регулирования строительной отрасли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66355611-4AE4-114C-AA68-B54E21062187}"/>
              </a:ext>
            </a:extLst>
          </p:cNvPr>
          <p:cNvSpPr txBox="1">
            <a:spLocks/>
          </p:cNvSpPr>
          <p:nvPr/>
        </p:nvSpPr>
        <p:spPr>
          <a:xfrm>
            <a:off x="8215396" y="1847413"/>
            <a:ext cx="3004741" cy="1966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40"/>
              </a:lnSpc>
            </a:pP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Перевод системы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оценки соответствия в виде экспертизы в систему инжинирингового сопровождения, передача системы надзора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в строительстве в систему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контроля СРО,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эксплуатация объектов на основе исполнительной документации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70BC6-7912-3240-A8DF-43C82AD6C790}"/>
              </a:ext>
            </a:extLst>
          </p:cNvPr>
          <p:cNvSpPr txBox="1"/>
          <p:nvPr/>
        </p:nvSpPr>
        <p:spPr>
          <a:xfrm>
            <a:off x="7334838" y="1696480"/>
            <a:ext cx="1240972" cy="12409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1000" spc="-3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442C0-6A34-2C4F-BE21-44A7F3568B7F}"/>
              </a:ext>
            </a:extLst>
          </p:cNvPr>
          <p:cNvSpPr txBox="1"/>
          <p:nvPr/>
        </p:nvSpPr>
        <p:spPr>
          <a:xfrm>
            <a:off x="837305" y="4580266"/>
            <a:ext cx="260148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Учет многоотраслевой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направленности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строительной деятельности:</a:t>
            </a:r>
          </a:p>
          <a:p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в строительном комплексе </a:t>
            </a:r>
            <a:br>
              <a:rPr lang="ru-RU" sz="1400" dirty="0">
                <a:latin typeface="Arial" charset="0"/>
                <a:ea typeface="Arial" charset="0"/>
                <a:cs typeface="Arial" charset="0"/>
              </a:rPr>
            </a:br>
            <a:r>
              <a:rPr lang="ru-RU" sz="1400" dirty="0">
                <a:latin typeface="Arial" charset="0"/>
                <a:ea typeface="Arial" charset="0"/>
                <a:cs typeface="Arial" charset="0"/>
              </a:rPr>
              <a:t>занято </a:t>
            </a:r>
            <a:r>
              <a:rPr lang="ru-RU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11,5 млн чел.</a:t>
            </a:r>
            <a:br>
              <a:rPr lang="ru-RU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050" dirty="0">
                <a:latin typeface="Arial" charset="0"/>
                <a:ea typeface="Arial" charset="0"/>
                <a:cs typeface="Arial" charset="0"/>
              </a:rPr>
              <a:t>По данным ЦМАКП</a:t>
            </a:r>
            <a:endParaRPr lang="ru-RU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7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18</a:t>
            </a:fld>
            <a:endParaRPr lang="ru-RU" dirty="0"/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E5319A6A-CF8D-1B4C-98A9-053BDB31841E}"/>
              </a:ext>
            </a:extLst>
          </p:cNvPr>
          <p:cNvSpPr txBox="1">
            <a:spLocks/>
          </p:cNvSpPr>
          <p:nvPr/>
        </p:nvSpPr>
        <p:spPr>
          <a:xfrm>
            <a:off x="73748" y="229500"/>
            <a:ext cx="12044504" cy="1135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системы технического регулирования строительной отрасли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6CBCC4CC-3D02-7C43-B611-0F99B58F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081" y="1392223"/>
            <a:ext cx="10637837" cy="1100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FF0000"/>
                </a:solidFill>
                <a:latin typeface="Arial" charset="0"/>
                <a:cs typeface="Arial" charset="0"/>
              </a:rPr>
              <a:t>Основные направления деятельности </a:t>
            </a:r>
            <a:br>
              <a:rPr lang="ru-RU" sz="26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2600" dirty="0">
                <a:solidFill>
                  <a:srgbClr val="FF0000"/>
                </a:solidFill>
                <a:latin typeface="Arial" charset="0"/>
                <a:cs typeface="Arial" charset="0"/>
              </a:rPr>
              <a:t>по переходу на параметрический метод нормирования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2F759-4C30-C84D-90C6-AE7EDA074DDA}"/>
              </a:ext>
            </a:extLst>
          </p:cNvPr>
          <p:cNvSpPr txBox="1"/>
          <p:nvPr/>
        </p:nvSpPr>
        <p:spPr>
          <a:xfrm>
            <a:off x="1163636" y="2486773"/>
            <a:ext cx="10380664" cy="3314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Планирование и реализация работ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 воссозданию взаимосвязанной и компактной системы строительных норм</a:t>
            </a:r>
            <a:br>
              <a:rPr lang="ru-RU" sz="1300" dirty="0"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Обеспечение безопасности, качества, экономичности и инновации технических решений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Утверждение базового свода правил </a:t>
            </a:r>
            <a:br>
              <a:rPr lang="ru-RU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«Система нормативных документов в строительстве»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Формирование единой структуры системы нормативных документов в строительстве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Обеспечение нормативного правового регулирования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внедрения инноваций и регламентация </a:t>
            </a:r>
            <a:br>
              <a:rPr lang="ru-RU" sz="1300" dirty="0"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альтернативных способов обеспечения безопасности (результаты исследований, порядок проведения испытаний, параметры моделирования и методы оценки риска). </a:t>
            </a:r>
          </a:p>
          <a:p>
            <a:pPr>
              <a:lnSpc>
                <a:spcPts val="1400"/>
              </a:lnSpc>
            </a:pPr>
            <a:endParaRPr lang="ru-RU" sz="1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Решение самых сложнейших актуальных задач отрасли: </a:t>
            </a:r>
            <a:r>
              <a:rPr lang="ru-RU" sz="1300" dirty="0">
                <a:latin typeface="Arial" charset="0"/>
                <a:cs typeface="Arial" charset="0"/>
              </a:rPr>
              <a:t>пространственное развитие государства,</a:t>
            </a:r>
            <a:br>
              <a:rPr lang="ru-RU" sz="1300" dirty="0">
                <a:latin typeface="Arial" charset="0"/>
                <a:cs typeface="Arial" charset="0"/>
              </a:rPr>
            </a:br>
            <a:r>
              <a:rPr lang="ru-RU" sz="1300" dirty="0">
                <a:latin typeface="Arial" charset="0"/>
                <a:cs typeface="Arial" charset="0"/>
              </a:rPr>
              <a:t>живучесть строительных конструкций и резервирование инженерного обеспечения, сейсмостойкое строительство, эффективность использования энергии, воды и других ресурсов, подготовка к глобальным климатическим изменениям и военно-политической обстановки, координация и интеграция инженерных строительных решений </a:t>
            </a:r>
            <a:endParaRPr lang="ru-RU" sz="1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endParaRPr lang="ru-RU" sz="1400" dirty="0">
              <a:solidFill>
                <a:srgbClr val="1F5384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dirty="0">
                <a:solidFill>
                  <a:srgbClr val="1F5384"/>
                </a:solidFill>
                <a:latin typeface="Arial" charset="0"/>
                <a:ea typeface="Arial" charset="0"/>
                <a:cs typeface="Arial" charset="0"/>
              </a:rPr>
              <a:t>Доработка и утверждение </a:t>
            </a:r>
            <a:r>
              <a:rPr lang="ru-RU" sz="1300" dirty="0">
                <a:solidFill>
                  <a:srgbClr val="1F5384"/>
                </a:solidFill>
                <a:latin typeface="Arial" charset="0"/>
                <a:ea typeface="Arial" charset="0"/>
                <a:cs typeface="Arial" charset="0"/>
              </a:rPr>
              <a:t>Т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ехнического регламента ЕАЭС «О безопасности строительных материалов </a:t>
            </a:r>
            <a:br>
              <a:rPr lang="ru-RU" sz="1300" dirty="0"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и изделий» – как основа нормирования параметров качественных строительных материалов и изделий</a:t>
            </a:r>
          </a:p>
          <a:p>
            <a:pPr>
              <a:lnSpc>
                <a:spcPts val="1400"/>
              </a:lnSpc>
            </a:pPr>
            <a:endParaRPr lang="ru-RU" sz="13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400"/>
              </a:lnSpc>
            </a:pPr>
            <a:r>
              <a:rPr lang="ru-RU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Дальнейшая </a:t>
            </a:r>
            <a:r>
              <a:rPr lang="ru-RU" sz="20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цифровизация</a:t>
            </a:r>
            <a:r>
              <a:rPr lang="ru-RU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всех градостроительных процессов, </a:t>
            </a: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включая </a:t>
            </a:r>
            <a:br>
              <a:rPr lang="ru-RU" sz="1300" dirty="0"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подготовку документов планировки территорий, результаты инженерных изысканий и архитектурно-строительного </a:t>
            </a:r>
            <a:br>
              <a:rPr lang="ru-RU" sz="1300" dirty="0">
                <a:latin typeface="Arial" charset="0"/>
                <a:ea typeface="Arial" charset="0"/>
                <a:cs typeface="Arial" charset="0"/>
              </a:rPr>
            </a:br>
            <a:r>
              <a:rPr lang="ru-RU" sz="1300" dirty="0">
                <a:latin typeface="Arial" charset="0"/>
                <a:ea typeface="Arial" charset="0"/>
                <a:cs typeface="Arial" charset="0"/>
              </a:rPr>
              <a:t>проектирования, – как одно из условий автоматизации процедур оценки соответствия</a:t>
            </a:r>
          </a:p>
          <a:p>
            <a:pPr>
              <a:lnSpc>
                <a:spcPts val="1400"/>
              </a:lnSpc>
            </a:pPr>
            <a:endParaRPr lang="ru-RU" sz="13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6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C028F2B6-FFCE-4274-9012-87269A6E353A}"/>
              </a:ext>
            </a:extLst>
          </p:cNvPr>
          <p:cNvGrpSpPr/>
          <p:nvPr/>
        </p:nvGrpSpPr>
        <p:grpSpPr>
          <a:xfrm>
            <a:off x="5383615" y="1752600"/>
            <a:ext cx="4597720" cy="4800600"/>
            <a:chOff x="5723569" y="1747129"/>
            <a:chExt cx="4597720" cy="4800600"/>
          </a:xfrm>
        </p:grpSpPr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32D127BF-A215-4EFB-8B79-7A35C3CC7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589" y="1807587"/>
              <a:ext cx="4597570" cy="4740142"/>
            </a:xfrm>
            <a:prstGeom prst="roundRect">
              <a:avLst>
                <a:gd name="adj" fmla="val 4002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41575" tIns="20787" rIns="41575" bIns="20787" numCol="1" anchor="ctr" anchorCtr="1" compatLnSpc="1">
              <a:prstTxWarp prst="textNoShape">
                <a:avLst/>
              </a:prstTxWarp>
            </a:bodyPr>
            <a:lstStyle/>
            <a:p>
              <a:pPr marL="103916" indent="-103916" defTabSz="554218">
                <a:buFont typeface="Arial" panose="020B0604020202020204" pitchFamily="34" charset="0"/>
                <a:buChar char="•"/>
              </a:pPr>
              <a:endParaRPr lang="en-US" sz="606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5088836-4CB0-465F-AB0E-5260D0401AD4}"/>
                </a:ext>
              </a:extLst>
            </p:cNvPr>
            <p:cNvSpPr/>
            <p:nvPr/>
          </p:nvSpPr>
          <p:spPr>
            <a:xfrm>
              <a:off x="5723569" y="1747129"/>
              <a:ext cx="4597720" cy="304800"/>
            </a:xfrm>
            <a:prstGeom prst="round2SameRect">
              <a:avLst>
                <a:gd name="adj1" fmla="val 36022"/>
                <a:gd name="adj2" fmla="val 0"/>
              </a:avLst>
            </a:prstGeom>
            <a:solidFill>
              <a:srgbClr val="19568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19036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Станет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object 26">
            <a:extLst>
              <a:ext uri="{FF2B5EF4-FFF2-40B4-BE49-F238E27FC236}">
                <a16:creationId xmlns:a16="http://schemas.microsoft.com/office/drawing/2014/main" id="{5853B5A3-2040-497E-B1B9-388F7B6696A7}"/>
              </a:ext>
            </a:extLst>
          </p:cNvPr>
          <p:cNvSpPr txBox="1"/>
          <p:nvPr/>
        </p:nvSpPr>
        <p:spPr>
          <a:xfrm>
            <a:off x="3946989" y="125340"/>
            <a:ext cx="7272620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1903611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10" dirty="0">
                <a:solidFill>
                  <a:srgbClr val="274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br>
              <a:rPr lang="ru-RU" sz="2400" b="1" spc="-10" dirty="0">
                <a:solidFill>
                  <a:srgbClr val="2741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pc="-10" dirty="0">
                <a:solidFill>
                  <a:srgbClr val="274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ТЕХНИЧЕСКИЙ РЕГЛАМЕНТ </a:t>
            </a:r>
            <a:br>
              <a:rPr lang="ru-RU" sz="2400" b="1" spc="-10" dirty="0">
                <a:solidFill>
                  <a:srgbClr val="2741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pc="-10" dirty="0">
                <a:solidFill>
                  <a:srgbClr val="274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БЕЗОПАСНОСТИ ЗДАНИЙ И СООРУЖЕНИЙ</a:t>
            </a: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5D8F5356-8EB4-491B-8822-9E5A6B1B3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11" y="2270258"/>
            <a:ext cx="4597570" cy="3368542"/>
          </a:xfrm>
          <a:prstGeom prst="roundRect">
            <a:avLst>
              <a:gd name="adj" fmla="val 4002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41575" tIns="20787" rIns="41575" bIns="20787" numCol="1" anchor="ctr" anchorCtr="1" compatLnSpc="1">
            <a:prstTxWarp prst="textNoShape">
              <a:avLst/>
            </a:prstTxWarp>
          </a:bodyPr>
          <a:lstStyle/>
          <a:p>
            <a:pPr marL="103916" indent="-103916" defTabSz="554218">
              <a:buFont typeface="Arial" panose="020B0604020202020204" pitchFamily="34" charset="0"/>
              <a:buChar char="•"/>
            </a:pPr>
            <a:endParaRPr lang="en-US" sz="606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06">
            <a:extLst>
              <a:ext uri="{FF2B5EF4-FFF2-40B4-BE49-F238E27FC236}">
                <a16:creationId xmlns:a16="http://schemas.microsoft.com/office/drawing/2014/main" id="{032B567B-8C9C-42B5-8BF4-C182DF382D96}"/>
              </a:ext>
            </a:extLst>
          </p:cNvPr>
          <p:cNvSpPr/>
          <p:nvPr/>
        </p:nvSpPr>
        <p:spPr>
          <a:xfrm>
            <a:off x="372411" y="2209800"/>
            <a:ext cx="4597721" cy="304800"/>
          </a:xfrm>
          <a:prstGeom prst="round2SameRect">
            <a:avLst>
              <a:gd name="adj1" fmla="val 36022"/>
              <a:gd name="adj2" fmla="val 0"/>
            </a:avLst>
          </a:prstGeom>
          <a:solidFill>
            <a:srgbClr val="A5002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9036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Сейчас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95A458D-BF03-40CE-B1B1-D1B3B5E97F39}"/>
              </a:ext>
            </a:extLst>
          </p:cNvPr>
          <p:cNvGrpSpPr/>
          <p:nvPr/>
        </p:nvGrpSpPr>
        <p:grpSpPr>
          <a:xfrm>
            <a:off x="2737294" y="2690484"/>
            <a:ext cx="1998297" cy="1143000"/>
            <a:chOff x="1049703" y="2743200"/>
            <a:chExt cx="4473034" cy="1143000"/>
          </a:xfrm>
        </p:grpSpPr>
        <p:sp>
          <p:nvSpPr>
            <p:cNvPr id="55" name="Скругленный прямоугольник 4">
              <a:extLst>
                <a:ext uri="{FF2B5EF4-FFF2-40B4-BE49-F238E27FC236}">
                  <a16:creationId xmlns:a16="http://schemas.microsoft.com/office/drawing/2014/main" id="{8C32924E-4743-4746-A291-332A95DB2BF0}"/>
                </a:ext>
              </a:extLst>
            </p:cNvPr>
            <p:cNvSpPr/>
            <p:nvPr/>
          </p:nvSpPr>
          <p:spPr>
            <a:xfrm>
              <a:off x="1049703" y="2743200"/>
              <a:ext cx="4473034" cy="1143000"/>
            </a:xfrm>
            <a:prstGeom prst="roundRect">
              <a:avLst>
                <a:gd name="adj" fmla="val 884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A50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D55D51-6F26-44F0-9458-2C992F016E9E}"/>
                </a:ext>
              </a:extLst>
            </p:cNvPr>
            <p:cNvSpPr txBox="1"/>
            <p:nvPr/>
          </p:nvSpPr>
          <p:spPr>
            <a:xfrm>
              <a:off x="1106852" y="2959660"/>
              <a:ext cx="43587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Добровольный перечень национальных стандартов и сводов правил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B68404B-1E44-499E-AAD9-004017E2F753}"/>
              </a:ext>
            </a:extLst>
          </p:cNvPr>
          <p:cNvGrpSpPr/>
          <p:nvPr/>
        </p:nvGrpSpPr>
        <p:grpSpPr>
          <a:xfrm>
            <a:off x="587675" y="2681980"/>
            <a:ext cx="1998297" cy="1143000"/>
            <a:chOff x="1049703" y="2757532"/>
            <a:chExt cx="4473034" cy="1143000"/>
          </a:xfrm>
        </p:grpSpPr>
        <p:sp>
          <p:nvSpPr>
            <p:cNvPr id="58" name="Скругленный прямоугольник 4">
              <a:extLst>
                <a:ext uri="{FF2B5EF4-FFF2-40B4-BE49-F238E27FC236}">
                  <a16:creationId xmlns:a16="http://schemas.microsoft.com/office/drawing/2014/main" id="{76407D0D-8B83-4E3A-9E3D-C2B41787AAE9}"/>
                </a:ext>
              </a:extLst>
            </p:cNvPr>
            <p:cNvSpPr/>
            <p:nvPr/>
          </p:nvSpPr>
          <p:spPr>
            <a:xfrm>
              <a:off x="1049703" y="2757532"/>
              <a:ext cx="4473034" cy="1143000"/>
            </a:xfrm>
            <a:prstGeom prst="roundRect">
              <a:avLst>
                <a:gd name="adj" fmla="val 62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A50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79D7E2-ACDD-474A-9C84-65AAD60C192F}"/>
                </a:ext>
              </a:extLst>
            </p:cNvPr>
            <p:cNvSpPr txBox="1"/>
            <p:nvPr/>
          </p:nvSpPr>
          <p:spPr>
            <a:xfrm>
              <a:off x="1106852" y="2977152"/>
              <a:ext cx="43587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Обязательный перечень национальных стандартов и сводов правил</a:t>
              </a:r>
            </a:p>
          </p:txBody>
        </p:sp>
      </p:grpSp>
      <p:sp>
        <p:nvSpPr>
          <p:cNvPr id="60" name="Овал 59">
            <a:extLst>
              <a:ext uri="{FF2B5EF4-FFF2-40B4-BE49-F238E27FC236}">
                <a16:creationId xmlns:a16="http://schemas.microsoft.com/office/drawing/2014/main" id="{4F6732C7-52BA-474F-859C-B9AB8C42941E}"/>
              </a:ext>
            </a:extLst>
          </p:cNvPr>
          <p:cNvSpPr/>
          <p:nvPr/>
        </p:nvSpPr>
        <p:spPr>
          <a:xfrm>
            <a:off x="3576394" y="2526390"/>
            <a:ext cx="320096" cy="32009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EB56FE11-7755-418E-9BE7-3E7BED2AB118}"/>
              </a:ext>
            </a:extLst>
          </p:cNvPr>
          <p:cNvSpPr/>
          <p:nvPr/>
        </p:nvSpPr>
        <p:spPr>
          <a:xfrm>
            <a:off x="1426775" y="2517886"/>
            <a:ext cx="320096" cy="32009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E25996C-2E81-46C0-AD7F-A82F9EE39772}"/>
              </a:ext>
            </a:extLst>
          </p:cNvPr>
          <p:cNvSpPr>
            <a:spLocks/>
          </p:cNvSpPr>
          <p:nvPr/>
        </p:nvSpPr>
        <p:spPr bwMode="auto">
          <a:xfrm>
            <a:off x="3668791" y="2602764"/>
            <a:ext cx="121074" cy="167349"/>
          </a:xfrm>
          <a:custGeom>
            <a:avLst/>
            <a:gdLst>
              <a:gd name="T0" fmla="*/ 8558 w 8558"/>
              <a:gd name="T1" fmla="*/ 2027 h 11818"/>
              <a:gd name="T2" fmla="*/ 4916 w 8558"/>
              <a:gd name="T3" fmla="*/ 2027 h 11818"/>
              <a:gd name="T4" fmla="*/ 6254 w 8558"/>
              <a:gd name="T5" fmla="*/ 3364 h 11818"/>
              <a:gd name="T6" fmla="*/ 5235 w 8558"/>
              <a:gd name="T7" fmla="*/ 4263 h 11818"/>
              <a:gd name="T8" fmla="*/ 2303 w 8558"/>
              <a:gd name="T9" fmla="*/ 1336 h 11818"/>
              <a:gd name="T10" fmla="*/ 3642 w 8558"/>
              <a:gd name="T11" fmla="*/ 0 h 11818"/>
              <a:gd name="T12" fmla="*/ 0 w 8558"/>
              <a:gd name="T13" fmla="*/ 0 h 11818"/>
              <a:gd name="T14" fmla="*/ 0 w 8558"/>
              <a:gd name="T15" fmla="*/ 3636 h 11818"/>
              <a:gd name="T16" fmla="*/ 1338 w 8558"/>
              <a:gd name="T17" fmla="*/ 2301 h 11818"/>
              <a:gd name="T18" fmla="*/ 4553 w 8558"/>
              <a:gd name="T19" fmla="*/ 5509 h 11818"/>
              <a:gd name="T20" fmla="*/ 4553 w 8558"/>
              <a:gd name="T21" fmla="*/ 9318 h 11818"/>
              <a:gd name="T22" fmla="*/ 4553 w 8558"/>
              <a:gd name="T23" fmla="*/ 11135 h 11818"/>
              <a:gd name="T24" fmla="*/ 4553 w 8558"/>
              <a:gd name="T25" fmla="*/ 11818 h 11818"/>
              <a:gd name="T26" fmla="*/ 5918 w 8558"/>
              <a:gd name="T27" fmla="*/ 11818 h 11818"/>
              <a:gd name="T28" fmla="*/ 5918 w 8558"/>
              <a:gd name="T29" fmla="*/ 11135 h 11818"/>
              <a:gd name="T30" fmla="*/ 5918 w 8558"/>
              <a:gd name="T31" fmla="*/ 9318 h 11818"/>
              <a:gd name="T32" fmla="*/ 5918 w 8558"/>
              <a:gd name="T33" fmla="*/ 5509 h 11818"/>
              <a:gd name="T34" fmla="*/ 7220 w 8558"/>
              <a:gd name="T35" fmla="*/ 4328 h 11818"/>
              <a:gd name="T36" fmla="*/ 8558 w 8558"/>
              <a:gd name="T37" fmla="*/ 5664 h 11818"/>
              <a:gd name="T38" fmla="*/ 8558 w 8558"/>
              <a:gd name="T39" fmla="*/ 2027 h 1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558" h="11818">
                <a:moveTo>
                  <a:pt x="8558" y="2027"/>
                </a:moveTo>
                <a:lnTo>
                  <a:pt x="4916" y="2027"/>
                </a:lnTo>
                <a:lnTo>
                  <a:pt x="6254" y="3364"/>
                </a:lnTo>
                <a:lnTo>
                  <a:pt x="5235" y="4263"/>
                </a:lnTo>
                <a:lnTo>
                  <a:pt x="2303" y="1336"/>
                </a:lnTo>
                <a:lnTo>
                  <a:pt x="3642" y="0"/>
                </a:lnTo>
                <a:lnTo>
                  <a:pt x="0" y="0"/>
                </a:lnTo>
                <a:lnTo>
                  <a:pt x="0" y="3636"/>
                </a:lnTo>
                <a:lnTo>
                  <a:pt x="1338" y="2301"/>
                </a:lnTo>
                <a:lnTo>
                  <a:pt x="4553" y="5509"/>
                </a:lnTo>
                <a:lnTo>
                  <a:pt x="4553" y="9318"/>
                </a:lnTo>
                <a:lnTo>
                  <a:pt x="4553" y="11135"/>
                </a:lnTo>
                <a:lnTo>
                  <a:pt x="4553" y="11818"/>
                </a:lnTo>
                <a:lnTo>
                  <a:pt x="5918" y="11818"/>
                </a:lnTo>
                <a:lnTo>
                  <a:pt x="5918" y="11135"/>
                </a:lnTo>
                <a:lnTo>
                  <a:pt x="5918" y="9318"/>
                </a:lnTo>
                <a:lnTo>
                  <a:pt x="5918" y="5509"/>
                </a:lnTo>
                <a:lnTo>
                  <a:pt x="7220" y="4328"/>
                </a:lnTo>
                <a:lnTo>
                  <a:pt x="8558" y="5664"/>
                </a:lnTo>
                <a:lnTo>
                  <a:pt x="8558" y="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C4694CA-48B3-4244-9680-C73BABEC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84" y="2591595"/>
            <a:ext cx="172678" cy="172678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18ADD03-D0C2-4C17-A1A2-731816031ADA}"/>
              </a:ext>
            </a:extLst>
          </p:cNvPr>
          <p:cNvGrpSpPr/>
          <p:nvPr/>
        </p:nvGrpSpPr>
        <p:grpSpPr>
          <a:xfrm>
            <a:off x="2773846" y="4251309"/>
            <a:ext cx="1998297" cy="1143000"/>
            <a:chOff x="1049703" y="2743200"/>
            <a:chExt cx="4473034" cy="1143000"/>
          </a:xfrm>
        </p:grpSpPr>
        <p:sp>
          <p:nvSpPr>
            <p:cNvPr id="65" name="Скругленный прямоугольник 4">
              <a:extLst>
                <a:ext uri="{FF2B5EF4-FFF2-40B4-BE49-F238E27FC236}">
                  <a16:creationId xmlns:a16="http://schemas.microsoft.com/office/drawing/2014/main" id="{EF5A0483-A786-45B0-9B3E-86F3824F76BB}"/>
                </a:ext>
              </a:extLst>
            </p:cNvPr>
            <p:cNvSpPr/>
            <p:nvPr/>
          </p:nvSpPr>
          <p:spPr>
            <a:xfrm>
              <a:off x="1049703" y="2743200"/>
              <a:ext cx="4473034" cy="1143000"/>
            </a:xfrm>
            <a:prstGeom prst="roundRect">
              <a:avLst>
                <a:gd name="adj" fmla="val 884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A50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98D2A5-70D7-4A3D-BF4E-DF81C2ECCF29}"/>
                </a:ext>
              </a:extLst>
            </p:cNvPr>
            <p:cNvSpPr txBox="1"/>
            <p:nvPr/>
          </p:nvSpPr>
          <p:spPr>
            <a:xfrm>
              <a:off x="1106852" y="3028214"/>
              <a:ext cx="4358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Способы обоснования, указанные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 ч. 6 ст. 15 № 384-ФЗ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A0C5C07-3C58-4B58-B9C0-828F19977323}"/>
              </a:ext>
            </a:extLst>
          </p:cNvPr>
          <p:cNvGrpSpPr/>
          <p:nvPr/>
        </p:nvGrpSpPr>
        <p:grpSpPr>
          <a:xfrm>
            <a:off x="576343" y="4245212"/>
            <a:ext cx="1998297" cy="1143000"/>
            <a:chOff x="1049703" y="2757532"/>
            <a:chExt cx="4473034" cy="1143000"/>
          </a:xfrm>
        </p:grpSpPr>
        <p:sp>
          <p:nvSpPr>
            <p:cNvPr id="68" name="Скругленный прямоугольник 4">
              <a:extLst>
                <a:ext uri="{FF2B5EF4-FFF2-40B4-BE49-F238E27FC236}">
                  <a16:creationId xmlns:a16="http://schemas.microsoft.com/office/drawing/2014/main" id="{B7252B4A-4F5A-4BB1-A98B-732901B20C76}"/>
                </a:ext>
              </a:extLst>
            </p:cNvPr>
            <p:cNvSpPr/>
            <p:nvPr/>
          </p:nvSpPr>
          <p:spPr>
            <a:xfrm>
              <a:off x="1049703" y="2757532"/>
              <a:ext cx="4473034" cy="1143000"/>
            </a:xfrm>
            <a:prstGeom prst="roundRect">
              <a:avLst>
                <a:gd name="adj" fmla="val 62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A5002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B47BEFD-1F81-41A5-B170-19D0FAFD2437}"/>
                </a:ext>
              </a:extLst>
            </p:cNvPr>
            <p:cNvSpPr txBox="1"/>
            <p:nvPr/>
          </p:nvSpPr>
          <p:spPr>
            <a:xfrm>
              <a:off x="1106852" y="3134878"/>
              <a:ext cx="4358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Специальные технические условия </a:t>
              </a:r>
            </a:p>
          </p:txBody>
        </p:sp>
      </p:grpSp>
      <p:sp>
        <p:nvSpPr>
          <p:cNvPr id="70" name="Овал 69">
            <a:extLst>
              <a:ext uri="{FF2B5EF4-FFF2-40B4-BE49-F238E27FC236}">
                <a16:creationId xmlns:a16="http://schemas.microsoft.com/office/drawing/2014/main" id="{04EA1B43-E367-492A-B0F3-8A251CA0D23B}"/>
              </a:ext>
            </a:extLst>
          </p:cNvPr>
          <p:cNvSpPr/>
          <p:nvPr/>
        </p:nvSpPr>
        <p:spPr>
          <a:xfrm>
            <a:off x="3612946" y="4087215"/>
            <a:ext cx="320096" cy="32009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64409BE9-D01F-404C-9C9E-97B6C710B0F3}"/>
              </a:ext>
            </a:extLst>
          </p:cNvPr>
          <p:cNvSpPr/>
          <p:nvPr/>
        </p:nvSpPr>
        <p:spPr>
          <a:xfrm>
            <a:off x="1415443" y="4081118"/>
            <a:ext cx="320096" cy="32009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object 51">
            <a:extLst>
              <a:ext uri="{FF2B5EF4-FFF2-40B4-BE49-F238E27FC236}">
                <a16:creationId xmlns:a16="http://schemas.microsoft.com/office/drawing/2014/main" id="{8A9632E4-6078-4D96-B35A-F4CAFCE9036D}"/>
              </a:ext>
            </a:extLst>
          </p:cNvPr>
          <p:cNvSpPr/>
          <p:nvPr/>
        </p:nvSpPr>
        <p:spPr>
          <a:xfrm>
            <a:off x="3668791" y="4134408"/>
            <a:ext cx="198750" cy="187058"/>
          </a:xfrm>
          <a:custGeom>
            <a:avLst/>
            <a:gdLst/>
            <a:ahLst/>
            <a:cxnLst/>
            <a:rect l="l" t="t" r="r" b="b"/>
            <a:pathLst>
              <a:path w="367029" h="345440">
                <a:moveTo>
                  <a:pt x="359256" y="259698"/>
                </a:moveTo>
                <a:lnTo>
                  <a:pt x="0" y="259698"/>
                </a:lnTo>
                <a:lnTo>
                  <a:pt x="0" y="345078"/>
                </a:lnTo>
                <a:lnTo>
                  <a:pt x="359256" y="345078"/>
                </a:lnTo>
                <a:lnTo>
                  <a:pt x="359256" y="316618"/>
                </a:lnTo>
                <a:lnTo>
                  <a:pt x="28742" y="316618"/>
                </a:lnTo>
                <a:lnTo>
                  <a:pt x="28742" y="288158"/>
                </a:lnTo>
                <a:lnTo>
                  <a:pt x="359256" y="288158"/>
                </a:lnTo>
                <a:lnTo>
                  <a:pt x="359256" y="259698"/>
                </a:lnTo>
                <a:close/>
              </a:path>
              <a:path w="367029" h="345440">
                <a:moveTo>
                  <a:pt x="359256" y="288158"/>
                </a:moveTo>
                <a:lnTo>
                  <a:pt x="330523" y="288158"/>
                </a:lnTo>
                <a:lnTo>
                  <a:pt x="330523" y="316618"/>
                </a:lnTo>
                <a:lnTo>
                  <a:pt x="359256" y="316618"/>
                </a:lnTo>
                <a:lnTo>
                  <a:pt x="359256" y="288158"/>
                </a:lnTo>
                <a:close/>
              </a:path>
              <a:path w="367029" h="345440">
                <a:moveTo>
                  <a:pt x="97002" y="160089"/>
                </a:moveTo>
                <a:lnTo>
                  <a:pt x="68259" y="160089"/>
                </a:lnTo>
                <a:lnTo>
                  <a:pt x="68259" y="259698"/>
                </a:lnTo>
                <a:lnTo>
                  <a:pt x="97002" y="259698"/>
                </a:lnTo>
                <a:lnTo>
                  <a:pt x="97002" y="160089"/>
                </a:lnTo>
                <a:close/>
              </a:path>
              <a:path w="367029" h="345440">
                <a:moveTo>
                  <a:pt x="165261" y="160089"/>
                </a:moveTo>
                <a:lnTo>
                  <a:pt x="136519" y="160089"/>
                </a:lnTo>
                <a:lnTo>
                  <a:pt x="136519" y="259698"/>
                </a:lnTo>
                <a:lnTo>
                  <a:pt x="165261" y="259698"/>
                </a:lnTo>
                <a:lnTo>
                  <a:pt x="165261" y="160089"/>
                </a:lnTo>
                <a:close/>
              </a:path>
              <a:path w="367029" h="345440">
                <a:moveTo>
                  <a:pt x="229930" y="160089"/>
                </a:moveTo>
                <a:lnTo>
                  <a:pt x="201187" y="160089"/>
                </a:lnTo>
                <a:lnTo>
                  <a:pt x="201187" y="259698"/>
                </a:lnTo>
                <a:lnTo>
                  <a:pt x="229930" y="259698"/>
                </a:lnTo>
                <a:lnTo>
                  <a:pt x="229930" y="160089"/>
                </a:lnTo>
                <a:close/>
              </a:path>
              <a:path w="367029" h="345440">
                <a:moveTo>
                  <a:pt x="298189" y="160089"/>
                </a:moveTo>
                <a:lnTo>
                  <a:pt x="269447" y="160089"/>
                </a:lnTo>
                <a:lnTo>
                  <a:pt x="269447" y="259698"/>
                </a:lnTo>
                <a:lnTo>
                  <a:pt x="298189" y="259698"/>
                </a:lnTo>
                <a:lnTo>
                  <a:pt x="298189" y="160089"/>
                </a:lnTo>
                <a:close/>
              </a:path>
              <a:path w="367029" h="345440">
                <a:moveTo>
                  <a:pt x="183219" y="0"/>
                </a:moveTo>
                <a:lnTo>
                  <a:pt x="0" y="160089"/>
                </a:lnTo>
                <a:lnTo>
                  <a:pt x="366449" y="160089"/>
                </a:lnTo>
                <a:lnTo>
                  <a:pt x="333875" y="131629"/>
                </a:lnTo>
                <a:lnTo>
                  <a:pt x="68259" y="131629"/>
                </a:lnTo>
                <a:lnTo>
                  <a:pt x="183219" y="35580"/>
                </a:lnTo>
                <a:lnTo>
                  <a:pt x="223942" y="35580"/>
                </a:lnTo>
                <a:lnTo>
                  <a:pt x="183219" y="0"/>
                </a:lnTo>
                <a:close/>
              </a:path>
              <a:path w="367029" h="345440">
                <a:moveTo>
                  <a:pt x="223942" y="35580"/>
                </a:moveTo>
                <a:lnTo>
                  <a:pt x="183219" y="35580"/>
                </a:lnTo>
                <a:lnTo>
                  <a:pt x="298189" y="131629"/>
                </a:lnTo>
                <a:lnTo>
                  <a:pt x="333875" y="131629"/>
                </a:lnTo>
                <a:lnTo>
                  <a:pt x="223942" y="35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pPr defTabSz="554218"/>
            <a:endParaRPr sz="1091">
              <a:solidFill>
                <a:prstClr val="black"/>
              </a:solidFill>
              <a:latin typeface="DIN Pro Regular"/>
            </a:endParaRPr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826A63E0-5564-4387-8393-1AA65887322A}"/>
              </a:ext>
            </a:extLst>
          </p:cNvPr>
          <p:cNvSpPr>
            <a:spLocks noEditPoints="1"/>
          </p:cNvSpPr>
          <p:nvPr/>
        </p:nvSpPr>
        <p:spPr bwMode="auto">
          <a:xfrm>
            <a:off x="1477821" y="4143496"/>
            <a:ext cx="195341" cy="195340"/>
          </a:xfrm>
          <a:custGeom>
            <a:avLst/>
            <a:gdLst>
              <a:gd name="T0" fmla="*/ 407 w 704"/>
              <a:gd name="T1" fmla="*/ 72 h 704"/>
              <a:gd name="T2" fmla="*/ 502 w 704"/>
              <a:gd name="T3" fmla="*/ 118 h 704"/>
              <a:gd name="T4" fmla="*/ 548 w 704"/>
              <a:gd name="T5" fmla="*/ 83 h 704"/>
              <a:gd name="T6" fmla="*/ 618 w 704"/>
              <a:gd name="T7" fmla="*/ 165 h 704"/>
              <a:gd name="T8" fmla="*/ 620 w 704"/>
              <a:gd name="T9" fmla="*/ 288 h 704"/>
              <a:gd name="T10" fmla="*/ 684 w 704"/>
              <a:gd name="T11" fmla="*/ 308 h 704"/>
              <a:gd name="T12" fmla="*/ 632 w 704"/>
              <a:gd name="T13" fmla="*/ 407 h 704"/>
              <a:gd name="T14" fmla="*/ 589 w 704"/>
              <a:gd name="T15" fmla="*/ 510 h 704"/>
              <a:gd name="T16" fmla="*/ 556 w 704"/>
              <a:gd name="T17" fmla="*/ 618 h 704"/>
              <a:gd name="T18" fmla="*/ 510 w 704"/>
              <a:gd name="T19" fmla="*/ 589 h 704"/>
              <a:gd name="T20" fmla="*/ 416 w 704"/>
              <a:gd name="T21" fmla="*/ 620 h 704"/>
              <a:gd name="T22" fmla="*/ 396 w 704"/>
              <a:gd name="T23" fmla="*/ 684 h 704"/>
              <a:gd name="T24" fmla="*/ 297 w 704"/>
              <a:gd name="T25" fmla="*/ 632 h 704"/>
              <a:gd name="T26" fmla="*/ 202 w 704"/>
              <a:gd name="T27" fmla="*/ 586 h 704"/>
              <a:gd name="T28" fmla="*/ 156 w 704"/>
              <a:gd name="T29" fmla="*/ 621 h 704"/>
              <a:gd name="T30" fmla="*/ 86 w 704"/>
              <a:gd name="T31" fmla="*/ 539 h 704"/>
              <a:gd name="T32" fmla="*/ 84 w 704"/>
              <a:gd name="T33" fmla="*/ 416 h 704"/>
              <a:gd name="T34" fmla="*/ 20 w 704"/>
              <a:gd name="T35" fmla="*/ 396 h 704"/>
              <a:gd name="T36" fmla="*/ 72 w 704"/>
              <a:gd name="T37" fmla="*/ 297 h 704"/>
              <a:gd name="T38" fmla="*/ 115 w 704"/>
              <a:gd name="T39" fmla="*/ 194 h 704"/>
              <a:gd name="T40" fmla="*/ 148 w 704"/>
              <a:gd name="T41" fmla="*/ 86 h 704"/>
              <a:gd name="T42" fmla="*/ 194 w 704"/>
              <a:gd name="T43" fmla="*/ 115 h 704"/>
              <a:gd name="T44" fmla="*/ 288 w 704"/>
              <a:gd name="T45" fmla="*/ 84 h 704"/>
              <a:gd name="T46" fmla="*/ 308 w 704"/>
              <a:gd name="T47" fmla="*/ 20 h 704"/>
              <a:gd name="T48" fmla="*/ 556 w 704"/>
              <a:gd name="T49" fmla="*/ 352 h 704"/>
              <a:gd name="T50" fmla="*/ 352 w 704"/>
              <a:gd name="T51" fmla="*/ 556 h 704"/>
              <a:gd name="T52" fmla="*/ 277 w 704"/>
              <a:gd name="T53" fmla="*/ 31 h 704"/>
              <a:gd name="T54" fmla="*/ 179 w 704"/>
              <a:gd name="T55" fmla="*/ 72 h 704"/>
              <a:gd name="T56" fmla="*/ 72 w 704"/>
              <a:gd name="T57" fmla="*/ 134 h 704"/>
              <a:gd name="T58" fmla="*/ 66 w 704"/>
              <a:gd name="T59" fmla="*/ 277 h 704"/>
              <a:gd name="T60" fmla="*/ 0 w 704"/>
              <a:gd name="T61" fmla="*/ 396 h 704"/>
              <a:gd name="T62" fmla="*/ 96 w 704"/>
              <a:gd name="T63" fmla="*/ 501 h 704"/>
              <a:gd name="T64" fmla="*/ 134 w 704"/>
              <a:gd name="T65" fmla="*/ 632 h 704"/>
              <a:gd name="T66" fmla="*/ 203 w 704"/>
              <a:gd name="T67" fmla="*/ 608 h 704"/>
              <a:gd name="T68" fmla="*/ 308 w 704"/>
              <a:gd name="T69" fmla="*/ 704 h 704"/>
              <a:gd name="T70" fmla="*/ 427 w 704"/>
              <a:gd name="T71" fmla="*/ 638 h 704"/>
              <a:gd name="T72" fmla="*/ 548 w 704"/>
              <a:gd name="T73" fmla="*/ 641 h 704"/>
              <a:gd name="T74" fmla="*/ 632 w 704"/>
              <a:gd name="T75" fmla="*/ 525 h 704"/>
              <a:gd name="T76" fmla="*/ 673 w 704"/>
              <a:gd name="T77" fmla="*/ 427 h 704"/>
              <a:gd name="T78" fmla="*/ 673 w 704"/>
              <a:gd name="T79" fmla="*/ 277 h 704"/>
              <a:gd name="T80" fmla="*/ 632 w 704"/>
              <a:gd name="T81" fmla="*/ 179 h 704"/>
              <a:gd name="T82" fmla="*/ 548 w 704"/>
              <a:gd name="T83" fmla="*/ 63 h 704"/>
              <a:gd name="T84" fmla="*/ 427 w 704"/>
              <a:gd name="T85" fmla="*/ 66 h 704"/>
              <a:gd name="T86" fmla="*/ 352 w 704"/>
              <a:gd name="T87" fmla="*/ 536 h 704"/>
              <a:gd name="T88" fmla="*/ 536 w 704"/>
              <a:gd name="T89" fmla="*/ 352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4" h="704">
                <a:moveTo>
                  <a:pt x="396" y="20"/>
                </a:moveTo>
                <a:cubicBezTo>
                  <a:pt x="402" y="20"/>
                  <a:pt x="407" y="25"/>
                  <a:pt x="407" y="31"/>
                </a:cubicBezTo>
                <a:cubicBezTo>
                  <a:pt x="407" y="72"/>
                  <a:pt x="407" y="72"/>
                  <a:pt x="407" y="72"/>
                </a:cubicBezTo>
                <a:cubicBezTo>
                  <a:pt x="407" y="78"/>
                  <a:pt x="411" y="82"/>
                  <a:pt x="416" y="84"/>
                </a:cubicBezTo>
                <a:cubicBezTo>
                  <a:pt x="445" y="90"/>
                  <a:pt x="472" y="102"/>
                  <a:pt x="496" y="117"/>
                </a:cubicBezTo>
                <a:cubicBezTo>
                  <a:pt x="498" y="118"/>
                  <a:pt x="500" y="118"/>
                  <a:pt x="502" y="118"/>
                </a:cubicBezTo>
                <a:cubicBezTo>
                  <a:pt x="505" y="118"/>
                  <a:pt x="508" y="117"/>
                  <a:pt x="510" y="115"/>
                </a:cubicBezTo>
                <a:cubicBezTo>
                  <a:pt x="539" y="86"/>
                  <a:pt x="539" y="86"/>
                  <a:pt x="539" y="86"/>
                </a:cubicBezTo>
                <a:cubicBezTo>
                  <a:pt x="542" y="84"/>
                  <a:pt x="545" y="83"/>
                  <a:pt x="548" y="83"/>
                </a:cubicBezTo>
                <a:cubicBezTo>
                  <a:pt x="550" y="83"/>
                  <a:pt x="553" y="84"/>
                  <a:pt x="556" y="86"/>
                </a:cubicBezTo>
                <a:cubicBezTo>
                  <a:pt x="618" y="148"/>
                  <a:pt x="618" y="148"/>
                  <a:pt x="618" y="148"/>
                </a:cubicBezTo>
                <a:cubicBezTo>
                  <a:pt x="622" y="153"/>
                  <a:pt x="622" y="160"/>
                  <a:pt x="618" y="165"/>
                </a:cubicBezTo>
                <a:cubicBezTo>
                  <a:pt x="589" y="194"/>
                  <a:pt x="589" y="194"/>
                  <a:pt x="589" y="194"/>
                </a:cubicBezTo>
                <a:cubicBezTo>
                  <a:pt x="585" y="197"/>
                  <a:pt x="584" y="203"/>
                  <a:pt x="587" y="208"/>
                </a:cubicBezTo>
                <a:cubicBezTo>
                  <a:pt x="602" y="232"/>
                  <a:pt x="614" y="259"/>
                  <a:pt x="620" y="288"/>
                </a:cubicBezTo>
                <a:cubicBezTo>
                  <a:pt x="622" y="293"/>
                  <a:pt x="626" y="297"/>
                  <a:pt x="632" y="297"/>
                </a:cubicBezTo>
                <a:cubicBezTo>
                  <a:pt x="673" y="297"/>
                  <a:pt x="673" y="297"/>
                  <a:pt x="673" y="297"/>
                </a:cubicBezTo>
                <a:cubicBezTo>
                  <a:pt x="679" y="297"/>
                  <a:pt x="684" y="302"/>
                  <a:pt x="684" y="308"/>
                </a:cubicBezTo>
                <a:cubicBezTo>
                  <a:pt x="684" y="396"/>
                  <a:pt x="684" y="396"/>
                  <a:pt x="684" y="396"/>
                </a:cubicBezTo>
                <a:cubicBezTo>
                  <a:pt x="684" y="402"/>
                  <a:pt x="679" y="407"/>
                  <a:pt x="673" y="407"/>
                </a:cubicBezTo>
                <a:cubicBezTo>
                  <a:pt x="632" y="407"/>
                  <a:pt x="632" y="407"/>
                  <a:pt x="632" y="407"/>
                </a:cubicBezTo>
                <a:cubicBezTo>
                  <a:pt x="626" y="407"/>
                  <a:pt x="622" y="411"/>
                  <a:pt x="620" y="416"/>
                </a:cubicBezTo>
                <a:cubicBezTo>
                  <a:pt x="614" y="445"/>
                  <a:pt x="602" y="472"/>
                  <a:pt x="587" y="496"/>
                </a:cubicBezTo>
                <a:cubicBezTo>
                  <a:pt x="584" y="501"/>
                  <a:pt x="585" y="507"/>
                  <a:pt x="589" y="510"/>
                </a:cubicBezTo>
                <a:cubicBezTo>
                  <a:pt x="618" y="539"/>
                  <a:pt x="618" y="539"/>
                  <a:pt x="618" y="539"/>
                </a:cubicBezTo>
                <a:cubicBezTo>
                  <a:pt x="622" y="544"/>
                  <a:pt x="622" y="551"/>
                  <a:pt x="618" y="556"/>
                </a:cubicBezTo>
                <a:cubicBezTo>
                  <a:pt x="556" y="618"/>
                  <a:pt x="556" y="618"/>
                  <a:pt x="556" y="618"/>
                </a:cubicBezTo>
                <a:cubicBezTo>
                  <a:pt x="553" y="620"/>
                  <a:pt x="550" y="621"/>
                  <a:pt x="548" y="621"/>
                </a:cubicBezTo>
                <a:cubicBezTo>
                  <a:pt x="545" y="621"/>
                  <a:pt x="542" y="620"/>
                  <a:pt x="539" y="618"/>
                </a:cubicBezTo>
                <a:cubicBezTo>
                  <a:pt x="510" y="589"/>
                  <a:pt x="510" y="589"/>
                  <a:pt x="510" y="589"/>
                </a:cubicBezTo>
                <a:cubicBezTo>
                  <a:pt x="508" y="587"/>
                  <a:pt x="505" y="586"/>
                  <a:pt x="502" y="586"/>
                </a:cubicBezTo>
                <a:cubicBezTo>
                  <a:pt x="500" y="586"/>
                  <a:pt x="498" y="586"/>
                  <a:pt x="496" y="587"/>
                </a:cubicBezTo>
                <a:cubicBezTo>
                  <a:pt x="472" y="602"/>
                  <a:pt x="445" y="614"/>
                  <a:pt x="416" y="620"/>
                </a:cubicBezTo>
                <a:cubicBezTo>
                  <a:pt x="411" y="622"/>
                  <a:pt x="407" y="626"/>
                  <a:pt x="407" y="632"/>
                </a:cubicBezTo>
                <a:cubicBezTo>
                  <a:pt x="407" y="673"/>
                  <a:pt x="407" y="673"/>
                  <a:pt x="407" y="673"/>
                </a:cubicBezTo>
                <a:cubicBezTo>
                  <a:pt x="407" y="679"/>
                  <a:pt x="402" y="684"/>
                  <a:pt x="396" y="684"/>
                </a:cubicBezTo>
                <a:cubicBezTo>
                  <a:pt x="308" y="684"/>
                  <a:pt x="308" y="684"/>
                  <a:pt x="308" y="684"/>
                </a:cubicBezTo>
                <a:cubicBezTo>
                  <a:pt x="302" y="684"/>
                  <a:pt x="297" y="679"/>
                  <a:pt x="297" y="673"/>
                </a:cubicBezTo>
                <a:cubicBezTo>
                  <a:pt x="297" y="632"/>
                  <a:pt x="297" y="632"/>
                  <a:pt x="297" y="632"/>
                </a:cubicBezTo>
                <a:cubicBezTo>
                  <a:pt x="297" y="626"/>
                  <a:pt x="293" y="622"/>
                  <a:pt x="288" y="620"/>
                </a:cubicBezTo>
                <a:cubicBezTo>
                  <a:pt x="259" y="614"/>
                  <a:pt x="232" y="602"/>
                  <a:pt x="208" y="587"/>
                </a:cubicBezTo>
                <a:cubicBezTo>
                  <a:pt x="206" y="586"/>
                  <a:pt x="204" y="586"/>
                  <a:pt x="202" y="586"/>
                </a:cubicBezTo>
                <a:cubicBezTo>
                  <a:pt x="199" y="586"/>
                  <a:pt x="196" y="587"/>
                  <a:pt x="194" y="589"/>
                </a:cubicBezTo>
                <a:cubicBezTo>
                  <a:pt x="164" y="618"/>
                  <a:pt x="164" y="618"/>
                  <a:pt x="164" y="618"/>
                </a:cubicBezTo>
                <a:cubicBezTo>
                  <a:pt x="162" y="620"/>
                  <a:pt x="159" y="621"/>
                  <a:pt x="156" y="621"/>
                </a:cubicBezTo>
                <a:cubicBezTo>
                  <a:pt x="154" y="621"/>
                  <a:pt x="151" y="620"/>
                  <a:pt x="148" y="618"/>
                </a:cubicBezTo>
                <a:cubicBezTo>
                  <a:pt x="86" y="556"/>
                  <a:pt x="86" y="556"/>
                  <a:pt x="86" y="556"/>
                </a:cubicBezTo>
                <a:cubicBezTo>
                  <a:pt x="82" y="551"/>
                  <a:pt x="82" y="544"/>
                  <a:pt x="86" y="539"/>
                </a:cubicBezTo>
                <a:cubicBezTo>
                  <a:pt x="115" y="510"/>
                  <a:pt x="115" y="510"/>
                  <a:pt x="115" y="510"/>
                </a:cubicBezTo>
                <a:cubicBezTo>
                  <a:pt x="119" y="507"/>
                  <a:pt x="120" y="501"/>
                  <a:pt x="117" y="496"/>
                </a:cubicBezTo>
                <a:cubicBezTo>
                  <a:pt x="102" y="472"/>
                  <a:pt x="90" y="445"/>
                  <a:pt x="84" y="416"/>
                </a:cubicBezTo>
                <a:cubicBezTo>
                  <a:pt x="82" y="411"/>
                  <a:pt x="78" y="407"/>
                  <a:pt x="72" y="407"/>
                </a:cubicBezTo>
                <a:cubicBezTo>
                  <a:pt x="31" y="407"/>
                  <a:pt x="31" y="407"/>
                  <a:pt x="31" y="407"/>
                </a:cubicBezTo>
                <a:cubicBezTo>
                  <a:pt x="25" y="407"/>
                  <a:pt x="20" y="402"/>
                  <a:pt x="20" y="396"/>
                </a:cubicBezTo>
                <a:cubicBezTo>
                  <a:pt x="20" y="308"/>
                  <a:pt x="20" y="308"/>
                  <a:pt x="20" y="308"/>
                </a:cubicBezTo>
                <a:cubicBezTo>
                  <a:pt x="20" y="302"/>
                  <a:pt x="25" y="297"/>
                  <a:pt x="31" y="297"/>
                </a:cubicBezTo>
                <a:cubicBezTo>
                  <a:pt x="72" y="297"/>
                  <a:pt x="72" y="297"/>
                  <a:pt x="72" y="297"/>
                </a:cubicBezTo>
                <a:cubicBezTo>
                  <a:pt x="78" y="297"/>
                  <a:pt x="82" y="293"/>
                  <a:pt x="84" y="288"/>
                </a:cubicBezTo>
                <a:cubicBezTo>
                  <a:pt x="90" y="259"/>
                  <a:pt x="102" y="232"/>
                  <a:pt x="117" y="208"/>
                </a:cubicBezTo>
                <a:cubicBezTo>
                  <a:pt x="120" y="203"/>
                  <a:pt x="119" y="197"/>
                  <a:pt x="115" y="194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2" y="160"/>
                  <a:pt x="82" y="153"/>
                  <a:pt x="86" y="148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51" y="84"/>
                  <a:pt x="154" y="83"/>
                  <a:pt x="156" y="83"/>
                </a:cubicBezTo>
                <a:cubicBezTo>
                  <a:pt x="159" y="83"/>
                  <a:pt x="162" y="84"/>
                  <a:pt x="164" y="86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6" y="117"/>
                  <a:pt x="199" y="118"/>
                  <a:pt x="202" y="118"/>
                </a:cubicBezTo>
                <a:cubicBezTo>
                  <a:pt x="204" y="118"/>
                  <a:pt x="206" y="118"/>
                  <a:pt x="208" y="117"/>
                </a:cubicBezTo>
                <a:cubicBezTo>
                  <a:pt x="232" y="102"/>
                  <a:pt x="259" y="90"/>
                  <a:pt x="288" y="84"/>
                </a:cubicBezTo>
                <a:cubicBezTo>
                  <a:pt x="293" y="82"/>
                  <a:pt x="297" y="78"/>
                  <a:pt x="297" y="72"/>
                </a:cubicBezTo>
                <a:cubicBezTo>
                  <a:pt x="297" y="31"/>
                  <a:pt x="297" y="31"/>
                  <a:pt x="297" y="31"/>
                </a:cubicBezTo>
                <a:cubicBezTo>
                  <a:pt x="297" y="25"/>
                  <a:pt x="302" y="20"/>
                  <a:pt x="308" y="20"/>
                </a:cubicBezTo>
                <a:cubicBezTo>
                  <a:pt x="396" y="20"/>
                  <a:pt x="396" y="20"/>
                  <a:pt x="396" y="20"/>
                </a:cubicBezTo>
                <a:moveTo>
                  <a:pt x="352" y="556"/>
                </a:moveTo>
                <a:cubicBezTo>
                  <a:pt x="465" y="556"/>
                  <a:pt x="556" y="465"/>
                  <a:pt x="556" y="352"/>
                </a:cubicBezTo>
                <a:cubicBezTo>
                  <a:pt x="556" y="239"/>
                  <a:pt x="465" y="148"/>
                  <a:pt x="352" y="148"/>
                </a:cubicBezTo>
                <a:cubicBezTo>
                  <a:pt x="239" y="148"/>
                  <a:pt x="148" y="239"/>
                  <a:pt x="148" y="352"/>
                </a:cubicBezTo>
                <a:cubicBezTo>
                  <a:pt x="148" y="465"/>
                  <a:pt x="239" y="556"/>
                  <a:pt x="352" y="556"/>
                </a:cubicBezTo>
                <a:moveTo>
                  <a:pt x="396" y="0"/>
                </a:moveTo>
                <a:cubicBezTo>
                  <a:pt x="308" y="0"/>
                  <a:pt x="308" y="0"/>
                  <a:pt x="308" y="0"/>
                </a:cubicBezTo>
                <a:cubicBezTo>
                  <a:pt x="291" y="0"/>
                  <a:pt x="277" y="14"/>
                  <a:pt x="277" y="31"/>
                </a:cubicBezTo>
                <a:cubicBezTo>
                  <a:pt x="277" y="66"/>
                  <a:pt x="277" y="66"/>
                  <a:pt x="277" y="66"/>
                </a:cubicBezTo>
                <a:cubicBezTo>
                  <a:pt x="251" y="73"/>
                  <a:pt x="226" y="83"/>
                  <a:pt x="203" y="96"/>
                </a:cubicBezTo>
                <a:cubicBezTo>
                  <a:pt x="179" y="72"/>
                  <a:pt x="179" y="72"/>
                  <a:pt x="179" y="72"/>
                </a:cubicBezTo>
                <a:cubicBezTo>
                  <a:pt x="173" y="66"/>
                  <a:pt x="165" y="63"/>
                  <a:pt x="156" y="63"/>
                </a:cubicBezTo>
                <a:cubicBezTo>
                  <a:pt x="148" y="63"/>
                  <a:pt x="140" y="66"/>
                  <a:pt x="134" y="72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60" y="147"/>
                  <a:pt x="60" y="166"/>
                  <a:pt x="72" y="179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83" y="226"/>
                  <a:pt x="73" y="251"/>
                  <a:pt x="66" y="277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14" y="277"/>
                  <a:pt x="0" y="291"/>
                  <a:pt x="0" y="308"/>
                </a:cubicBezTo>
                <a:cubicBezTo>
                  <a:pt x="0" y="396"/>
                  <a:pt x="0" y="396"/>
                  <a:pt x="0" y="396"/>
                </a:cubicBezTo>
                <a:cubicBezTo>
                  <a:pt x="0" y="413"/>
                  <a:pt x="14" y="427"/>
                  <a:pt x="31" y="427"/>
                </a:cubicBezTo>
                <a:cubicBezTo>
                  <a:pt x="66" y="427"/>
                  <a:pt x="66" y="427"/>
                  <a:pt x="66" y="427"/>
                </a:cubicBezTo>
                <a:cubicBezTo>
                  <a:pt x="73" y="453"/>
                  <a:pt x="83" y="478"/>
                  <a:pt x="96" y="501"/>
                </a:cubicBezTo>
                <a:cubicBezTo>
                  <a:pt x="72" y="525"/>
                  <a:pt x="72" y="525"/>
                  <a:pt x="72" y="525"/>
                </a:cubicBezTo>
                <a:cubicBezTo>
                  <a:pt x="60" y="538"/>
                  <a:pt x="60" y="557"/>
                  <a:pt x="72" y="570"/>
                </a:cubicBezTo>
                <a:cubicBezTo>
                  <a:pt x="134" y="632"/>
                  <a:pt x="134" y="632"/>
                  <a:pt x="134" y="632"/>
                </a:cubicBezTo>
                <a:cubicBezTo>
                  <a:pt x="140" y="638"/>
                  <a:pt x="148" y="641"/>
                  <a:pt x="156" y="641"/>
                </a:cubicBezTo>
                <a:cubicBezTo>
                  <a:pt x="165" y="641"/>
                  <a:pt x="173" y="638"/>
                  <a:pt x="179" y="632"/>
                </a:cubicBezTo>
                <a:cubicBezTo>
                  <a:pt x="203" y="608"/>
                  <a:pt x="203" y="608"/>
                  <a:pt x="203" y="608"/>
                </a:cubicBezTo>
                <a:cubicBezTo>
                  <a:pt x="226" y="621"/>
                  <a:pt x="251" y="631"/>
                  <a:pt x="277" y="638"/>
                </a:cubicBezTo>
                <a:cubicBezTo>
                  <a:pt x="277" y="673"/>
                  <a:pt x="277" y="673"/>
                  <a:pt x="277" y="673"/>
                </a:cubicBezTo>
                <a:cubicBezTo>
                  <a:pt x="277" y="690"/>
                  <a:pt x="291" y="704"/>
                  <a:pt x="308" y="704"/>
                </a:cubicBezTo>
                <a:cubicBezTo>
                  <a:pt x="396" y="704"/>
                  <a:pt x="396" y="704"/>
                  <a:pt x="396" y="704"/>
                </a:cubicBezTo>
                <a:cubicBezTo>
                  <a:pt x="413" y="704"/>
                  <a:pt x="427" y="690"/>
                  <a:pt x="427" y="673"/>
                </a:cubicBezTo>
                <a:cubicBezTo>
                  <a:pt x="427" y="638"/>
                  <a:pt x="427" y="638"/>
                  <a:pt x="427" y="638"/>
                </a:cubicBezTo>
                <a:cubicBezTo>
                  <a:pt x="453" y="631"/>
                  <a:pt x="478" y="621"/>
                  <a:pt x="501" y="608"/>
                </a:cubicBezTo>
                <a:cubicBezTo>
                  <a:pt x="525" y="632"/>
                  <a:pt x="525" y="632"/>
                  <a:pt x="525" y="632"/>
                </a:cubicBezTo>
                <a:cubicBezTo>
                  <a:pt x="531" y="638"/>
                  <a:pt x="539" y="641"/>
                  <a:pt x="548" y="641"/>
                </a:cubicBezTo>
                <a:cubicBezTo>
                  <a:pt x="556" y="641"/>
                  <a:pt x="564" y="638"/>
                  <a:pt x="570" y="632"/>
                </a:cubicBezTo>
                <a:cubicBezTo>
                  <a:pt x="632" y="570"/>
                  <a:pt x="632" y="570"/>
                  <a:pt x="632" y="570"/>
                </a:cubicBezTo>
                <a:cubicBezTo>
                  <a:pt x="644" y="557"/>
                  <a:pt x="644" y="538"/>
                  <a:pt x="632" y="525"/>
                </a:cubicBezTo>
                <a:cubicBezTo>
                  <a:pt x="608" y="501"/>
                  <a:pt x="608" y="501"/>
                  <a:pt x="608" y="501"/>
                </a:cubicBezTo>
                <a:cubicBezTo>
                  <a:pt x="621" y="478"/>
                  <a:pt x="631" y="453"/>
                  <a:pt x="638" y="427"/>
                </a:cubicBezTo>
                <a:cubicBezTo>
                  <a:pt x="673" y="427"/>
                  <a:pt x="673" y="427"/>
                  <a:pt x="673" y="427"/>
                </a:cubicBezTo>
                <a:cubicBezTo>
                  <a:pt x="690" y="427"/>
                  <a:pt x="704" y="413"/>
                  <a:pt x="704" y="396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704" y="291"/>
                  <a:pt x="690" y="277"/>
                  <a:pt x="673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1" y="251"/>
                  <a:pt x="621" y="226"/>
                  <a:pt x="608" y="203"/>
                </a:cubicBezTo>
                <a:cubicBezTo>
                  <a:pt x="632" y="179"/>
                  <a:pt x="632" y="179"/>
                  <a:pt x="632" y="179"/>
                </a:cubicBezTo>
                <a:cubicBezTo>
                  <a:pt x="644" y="166"/>
                  <a:pt x="644" y="147"/>
                  <a:pt x="632" y="134"/>
                </a:cubicBezTo>
                <a:cubicBezTo>
                  <a:pt x="570" y="72"/>
                  <a:pt x="570" y="72"/>
                  <a:pt x="570" y="72"/>
                </a:cubicBezTo>
                <a:cubicBezTo>
                  <a:pt x="564" y="66"/>
                  <a:pt x="556" y="63"/>
                  <a:pt x="548" y="63"/>
                </a:cubicBezTo>
                <a:cubicBezTo>
                  <a:pt x="539" y="63"/>
                  <a:pt x="531" y="66"/>
                  <a:pt x="525" y="72"/>
                </a:cubicBezTo>
                <a:cubicBezTo>
                  <a:pt x="501" y="96"/>
                  <a:pt x="501" y="96"/>
                  <a:pt x="501" y="96"/>
                </a:cubicBezTo>
                <a:cubicBezTo>
                  <a:pt x="478" y="83"/>
                  <a:pt x="453" y="73"/>
                  <a:pt x="427" y="66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27" y="14"/>
                  <a:pt x="413" y="0"/>
                  <a:pt x="396" y="0"/>
                </a:cubicBezTo>
                <a:close/>
                <a:moveTo>
                  <a:pt x="352" y="536"/>
                </a:moveTo>
                <a:cubicBezTo>
                  <a:pt x="250" y="536"/>
                  <a:pt x="168" y="454"/>
                  <a:pt x="168" y="352"/>
                </a:cubicBezTo>
                <a:cubicBezTo>
                  <a:pt x="168" y="250"/>
                  <a:pt x="250" y="168"/>
                  <a:pt x="352" y="168"/>
                </a:cubicBezTo>
                <a:cubicBezTo>
                  <a:pt x="454" y="168"/>
                  <a:pt x="536" y="250"/>
                  <a:pt x="536" y="352"/>
                </a:cubicBezTo>
                <a:cubicBezTo>
                  <a:pt x="536" y="454"/>
                  <a:pt x="454" y="536"/>
                  <a:pt x="352" y="536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pPr defTabSz="554218"/>
            <a:endParaRPr lang="ru-RU" sz="1091">
              <a:solidFill>
                <a:prstClr val="black"/>
              </a:solidFill>
              <a:latin typeface="DIN Pro Regular"/>
            </a:endParaRPr>
          </a:p>
        </p:txBody>
      </p:sp>
      <p:sp>
        <p:nvSpPr>
          <p:cNvPr id="76" name="Стрелка: пятиугольник 41">
            <a:extLst>
              <a:ext uri="{FF2B5EF4-FFF2-40B4-BE49-F238E27FC236}">
                <a16:creationId xmlns:a16="http://schemas.microsoft.com/office/drawing/2014/main" id="{A5B04B80-79A6-491E-8A96-700397A3130F}"/>
              </a:ext>
            </a:extLst>
          </p:cNvPr>
          <p:cNvSpPr/>
          <p:nvPr/>
        </p:nvSpPr>
        <p:spPr>
          <a:xfrm>
            <a:off x="5109111" y="3352800"/>
            <a:ext cx="135374" cy="7405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036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4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sp>
        <p:nvSpPr>
          <p:cNvPr id="93" name="Скругленный прямоугольник 4">
            <a:extLst>
              <a:ext uri="{FF2B5EF4-FFF2-40B4-BE49-F238E27FC236}">
                <a16:creationId xmlns:a16="http://schemas.microsoft.com/office/drawing/2014/main" id="{3F916E46-F5AB-4AE0-AF57-805CB8748A22}"/>
              </a:ext>
            </a:extLst>
          </p:cNvPr>
          <p:cNvSpPr/>
          <p:nvPr/>
        </p:nvSpPr>
        <p:spPr>
          <a:xfrm>
            <a:off x="5610567" y="2415596"/>
            <a:ext cx="1998297" cy="525425"/>
          </a:xfrm>
          <a:prstGeom prst="roundRect">
            <a:avLst>
              <a:gd name="adj" fmla="val 17670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D06C7F-EFB8-477E-907E-4A93D8722C94}"/>
              </a:ext>
            </a:extLst>
          </p:cNvPr>
          <p:cNvSpPr txBox="1"/>
          <p:nvPr/>
        </p:nvSpPr>
        <p:spPr>
          <a:xfrm>
            <a:off x="5636098" y="2618601"/>
            <a:ext cx="194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Реестр требований </a:t>
            </a:r>
          </a:p>
        </p:txBody>
      </p:sp>
      <p:sp>
        <p:nvSpPr>
          <p:cNvPr id="96" name="Скругленный прямоугольник 4">
            <a:extLst>
              <a:ext uri="{FF2B5EF4-FFF2-40B4-BE49-F238E27FC236}">
                <a16:creationId xmlns:a16="http://schemas.microsoft.com/office/drawing/2014/main" id="{BECD5C78-5C4A-4450-8A6E-AB7D542BF8CE}"/>
              </a:ext>
            </a:extLst>
          </p:cNvPr>
          <p:cNvSpPr/>
          <p:nvPr/>
        </p:nvSpPr>
        <p:spPr>
          <a:xfrm>
            <a:off x="7752885" y="2415596"/>
            <a:ext cx="1998297" cy="525425"/>
          </a:xfrm>
          <a:prstGeom prst="roundRect">
            <a:avLst>
              <a:gd name="adj" fmla="val 15891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85056B-21D9-42F4-A46F-05C563CBACB8}"/>
              </a:ext>
            </a:extLst>
          </p:cNvPr>
          <p:cNvSpPr txBox="1"/>
          <p:nvPr/>
        </p:nvSpPr>
        <p:spPr>
          <a:xfrm>
            <a:off x="7778416" y="2618601"/>
            <a:ext cx="194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Стандарты организаций</a:t>
            </a: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7F35D749-F6F6-4312-ADCF-6F58991039E5}"/>
              </a:ext>
            </a:extLst>
          </p:cNvPr>
          <p:cNvSpPr/>
          <p:nvPr/>
        </p:nvSpPr>
        <p:spPr>
          <a:xfrm>
            <a:off x="6449634" y="2251502"/>
            <a:ext cx="320096" cy="320096"/>
          </a:xfrm>
          <a:prstGeom prst="ellipse">
            <a:avLst/>
          </a:prstGeom>
          <a:solidFill>
            <a:srgbClr val="19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907F853-081E-4343-8B3A-0805FB8566DD}"/>
              </a:ext>
            </a:extLst>
          </p:cNvPr>
          <p:cNvSpPr/>
          <p:nvPr/>
        </p:nvSpPr>
        <p:spPr>
          <a:xfrm>
            <a:off x="8591782" y="2251502"/>
            <a:ext cx="320096" cy="320096"/>
          </a:xfrm>
          <a:prstGeom prst="ellipse">
            <a:avLst/>
          </a:prstGeom>
          <a:solidFill>
            <a:srgbClr val="19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4">
            <a:extLst>
              <a:ext uri="{FF2B5EF4-FFF2-40B4-BE49-F238E27FC236}">
                <a16:creationId xmlns:a16="http://schemas.microsoft.com/office/drawing/2014/main" id="{AB9852C4-235C-4030-AD7B-B79297571F3D}"/>
              </a:ext>
            </a:extLst>
          </p:cNvPr>
          <p:cNvSpPr/>
          <p:nvPr/>
        </p:nvSpPr>
        <p:spPr>
          <a:xfrm>
            <a:off x="5610534" y="3408874"/>
            <a:ext cx="1998297" cy="2001326"/>
          </a:xfrm>
          <a:prstGeom prst="roundRect">
            <a:avLst>
              <a:gd name="adj" fmla="val 4841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EEDC769-9CCF-4536-9BA1-BF4EF8A5F73F}"/>
              </a:ext>
            </a:extLst>
          </p:cNvPr>
          <p:cNvSpPr txBox="1"/>
          <p:nvPr/>
        </p:nvSpPr>
        <p:spPr>
          <a:xfrm>
            <a:off x="5585002" y="3733799"/>
            <a:ext cx="1998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Международные стандарты, региональные стандарты и региональные своды правил, стандарты иностранных государств и своды правил иностранных государств</a:t>
            </a:r>
          </a:p>
        </p:txBody>
      </p:sp>
      <p:sp>
        <p:nvSpPr>
          <p:cNvPr id="106" name="Скругленный прямоугольник 4">
            <a:extLst>
              <a:ext uri="{FF2B5EF4-FFF2-40B4-BE49-F238E27FC236}">
                <a16:creationId xmlns:a16="http://schemas.microsoft.com/office/drawing/2014/main" id="{0D6EC217-6563-46C6-A3A6-C6DD14A1413E}"/>
              </a:ext>
            </a:extLst>
          </p:cNvPr>
          <p:cNvSpPr/>
          <p:nvPr/>
        </p:nvSpPr>
        <p:spPr>
          <a:xfrm>
            <a:off x="7752682" y="3408874"/>
            <a:ext cx="1998297" cy="2001326"/>
          </a:xfrm>
          <a:prstGeom prst="roundRect">
            <a:avLst>
              <a:gd name="adj" fmla="val 4791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4F8F66A-960A-4840-97F7-7662F3B52107}"/>
              </a:ext>
            </a:extLst>
          </p:cNvPr>
          <p:cNvSpPr txBox="1"/>
          <p:nvPr/>
        </p:nvSpPr>
        <p:spPr>
          <a:xfrm>
            <a:off x="7778213" y="3733799"/>
            <a:ext cx="1972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Способы обоснования, указанные в ч. 6 ст. 15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 384-ФЗ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соответствии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методиками, требования к которым устанавливаются Правительством РФ)</a:t>
            </a: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2A1E9B5A-7BAD-4095-A22D-0B2FB97B7BD3}"/>
              </a:ext>
            </a:extLst>
          </p:cNvPr>
          <p:cNvSpPr/>
          <p:nvPr/>
        </p:nvSpPr>
        <p:spPr>
          <a:xfrm>
            <a:off x="6449634" y="3244780"/>
            <a:ext cx="320096" cy="320096"/>
          </a:xfrm>
          <a:prstGeom prst="ellipse">
            <a:avLst/>
          </a:prstGeom>
          <a:solidFill>
            <a:srgbClr val="19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E2BEAF75-6F6E-4AF8-A8E6-FF69B02B2520}"/>
              </a:ext>
            </a:extLst>
          </p:cNvPr>
          <p:cNvSpPr/>
          <p:nvPr/>
        </p:nvSpPr>
        <p:spPr>
          <a:xfrm>
            <a:off x="8591782" y="3244780"/>
            <a:ext cx="320096" cy="320096"/>
          </a:xfrm>
          <a:prstGeom prst="ellipse">
            <a:avLst/>
          </a:prstGeom>
          <a:solidFill>
            <a:srgbClr val="19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0F40D748-84C0-44E4-8992-DC7CAC92BE9C}"/>
              </a:ext>
            </a:extLst>
          </p:cNvPr>
          <p:cNvGrpSpPr/>
          <p:nvPr/>
        </p:nvGrpSpPr>
        <p:grpSpPr>
          <a:xfrm>
            <a:off x="6174153" y="5662141"/>
            <a:ext cx="3016645" cy="824070"/>
            <a:chOff x="6326201" y="5662141"/>
            <a:chExt cx="3016645" cy="824070"/>
          </a:xfrm>
        </p:grpSpPr>
        <p:sp>
          <p:nvSpPr>
            <p:cNvPr id="130" name="Скругленный прямоугольник 4">
              <a:extLst>
                <a:ext uri="{FF2B5EF4-FFF2-40B4-BE49-F238E27FC236}">
                  <a16:creationId xmlns:a16="http://schemas.microsoft.com/office/drawing/2014/main" id="{EA83EC0A-36EB-48B9-A11B-16158312905F}"/>
                </a:ext>
              </a:extLst>
            </p:cNvPr>
            <p:cNvSpPr/>
            <p:nvPr/>
          </p:nvSpPr>
          <p:spPr>
            <a:xfrm>
              <a:off x="6465539" y="5826235"/>
              <a:ext cx="2737968" cy="525425"/>
            </a:xfrm>
            <a:prstGeom prst="roundRect">
              <a:avLst>
                <a:gd name="adj" fmla="val 1767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690FEC-F57B-4701-A624-E75D7F4C24EE}"/>
                </a:ext>
              </a:extLst>
            </p:cNvPr>
            <p:cNvSpPr txBox="1"/>
            <p:nvPr/>
          </p:nvSpPr>
          <p:spPr>
            <a:xfrm>
              <a:off x="6326201" y="5989725"/>
              <a:ext cx="3016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Специальные технические условия </a:t>
              </a: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D77B300D-9112-47D9-AC84-0AA1CFEC7337}"/>
                </a:ext>
              </a:extLst>
            </p:cNvPr>
            <p:cNvSpPr/>
            <p:nvPr/>
          </p:nvSpPr>
          <p:spPr>
            <a:xfrm>
              <a:off x="7674475" y="5662141"/>
              <a:ext cx="320096" cy="3200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44953957-7402-4862-8449-2B1EFF589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6853" y="5724519"/>
              <a:ext cx="195341" cy="195340"/>
            </a:xfrm>
            <a:custGeom>
              <a:avLst/>
              <a:gdLst>
                <a:gd name="T0" fmla="*/ 407 w 704"/>
                <a:gd name="T1" fmla="*/ 72 h 704"/>
                <a:gd name="T2" fmla="*/ 502 w 704"/>
                <a:gd name="T3" fmla="*/ 118 h 704"/>
                <a:gd name="T4" fmla="*/ 548 w 704"/>
                <a:gd name="T5" fmla="*/ 83 h 704"/>
                <a:gd name="T6" fmla="*/ 618 w 704"/>
                <a:gd name="T7" fmla="*/ 165 h 704"/>
                <a:gd name="T8" fmla="*/ 620 w 704"/>
                <a:gd name="T9" fmla="*/ 288 h 704"/>
                <a:gd name="T10" fmla="*/ 684 w 704"/>
                <a:gd name="T11" fmla="*/ 308 h 704"/>
                <a:gd name="T12" fmla="*/ 632 w 704"/>
                <a:gd name="T13" fmla="*/ 407 h 704"/>
                <a:gd name="T14" fmla="*/ 589 w 704"/>
                <a:gd name="T15" fmla="*/ 510 h 704"/>
                <a:gd name="T16" fmla="*/ 556 w 704"/>
                <a:gd name="T17" fmla="*/ 618 h 704"/>
                <a:gd name="T18" fmla="*/ 510 w 704"/>
                <a:gd name="T19" fmla="*/ 589 h 704"/>
                <a:gd name="T20" fmla="*/ 416 w 704"/>
                <a:gd name="T21" fmla="*/ 620 h 704"/>
                <a:gd name="T22" fmla="*/ 396 w 704"/>
                <a:gd name="T23" fmla="*/ 684 h 704"/>
                <a:gd name="T24" fmla="*/ 297 w 704"/>
                <a:gd name="T25" fmla="*/ 632 h 704"/>
                <a:gd name="T26" fmla="*/ 202 w 704"/>
                <a:gd name="T27" fmla="*/ 586 h 704"/>
                <a:gd name="T28" fmla="*/ 156 w 704"/>
                <a:gd name="T29" fmla="*/ 621 h 704"/>
                <a:gd name="T30" fmla="*/ 86 w 704"/>
                <a:gd name="T31" fmla="*/ 539 h 704"/>
                <a:gd name="T32" fmla="*/ 84 w 704"/>
                <a:gd name="T33" fmla="*/ 416 h 704"/>
                <a:gd name="T34" fmla="*/ 20 w 704"/>
                <a:gd name="T35" fmla="*/ 396 h 704"/>
                <a:gd name="T36" fmla="*/ 72 w 704"/>
                <a:gd name="T37" fmla="*/ 297 h 704"/>
                <a:gd name="T38" fmla="*/ 115 w 704"/>
                <a:gd name="T39" fmla="*/ 194 h 704"/>
                <a:gd name="T40" fmla="*/ 148 w 704"/>
                <a:gd name="T41" fmla="*/ 86 h 704"/>
                <a:gd name="T42" fmla="*/ 194 w 704"/>
                <a:gd name="T43" fmla="*/ 115 h 704"/>
                <a:gd name="T44" fmla="*/ 288 w 704"/>
                <a:gd name="T45" fmla="*/ 84 h 704"/>
                <a:gd name="T46" fmla="*/ 308 w 704"/>
                <a:gd name="T47" fmla="*/ 20 h 704"/>
                <a:gd name="T48" fmla="*/ 556 w 704"/>
                <a:gd name="T49" fmla="*/ 352 h 704"/>
                <a:gd name="T50" fmla="*/ 352 w 704"/>
                <a:gd name="T51" fmla="*/ 556 h 704"/>
                <a:gd name="T52" fmla="*/ 277 w 704"/>
                <a:gd name="T53" fmla="*/ 31 h 704"/>
                <a:gd name="T54" fmla="*/ 179 w 704"/>
                <a:gd name="T55" fmla="*/ 72 h 704"/>
                <a:gd name="T56" fmla="*/ 72 w 704"/>
                <a:gd name="T57" fmla="*/ 134 h 704"/>
                <a:gd name="T58" fmla="*/ 66 w 704"/>
                <a:gd name="T59" fmla="*/ 277 h 704"/>
                <a:gd name="T60" fmla="*/ 0 w 704"/>
                <a:gd name="T61" fmla="*/ 396 h 704"/>
                <a:gd name="T62" fmla="*/ 96 w 704"/>
                <a:gd name="T63" fmla="*/ 501 h 704"/>
                <a:gd name="T64" fmla="*/ 134 w 704"/>
                <a:gd name="T65" fmla="*/ 632 h 704"/>
                <a:gd name="T66" fmla="*/ 203 w 704"/>
                <a:gd name="T67" fmla="*/ 608 h 704"/>
                <a:gd name="T68" fmla="*/ 308 w 704"/>
                <a:gd name="T69" fmla="*/ 704 h 704"/>
                <a:gd name="T70" fmla="*/ 427 w 704"/>
                <a:gd name="T71" fmla="*/ 638 h 704"/>
                <a:gd name="T72" fmla="*/ 548 w 704"/>
                <a:gd name="T73" fmla="*/ 641 h 704"/>
                <a:gd name="T74" fmla="*/ 632 w 704"/>
                <a:gd name="T75" fmla="*/ 525 h 704"/>
                <a:gd name="T76" fmla="*/ 673 w 704"/>
                <a:gd name="T77" fmla="*/ 427 h 704"/>
                <a:gd name="T78" fmla="*/ 673 w 704"/>
                <a:gd name="T79" fmla="*/ 277 h 704"/>
                <a:gd name="T80" fmla="*/ 632 w 704"/>
                <a:gd name="T81" fmla="*/ 179 h 704"/>
                <a:gd name="T82" fmla="*/ 548 w 704"/>
                <a:gd name="T83" fmla="*/ 63 h 704"/>
                <a:gd name="T84" fmla="*/ 427 w 704"/>
                <a:gd name="T85" fmla="*/ 66 h 704"/>
                <a:gd name="T86" fmla="*/ 352 w 704"/>
                <a:gd name="T87" fmla="*/ 536 h 704"/>
                <a:gd name="T88" fmla="*/ 536 w 704"/>
                <a:gd name="T89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4" h="704">
                  <a:moveTo>
                    <a:pt x="396" y="20"/>
                  </a:moveTo>
                  <a:cubicBezTo>
                    <a:pt x="402" y="20"/>
                    <a:pt x="407" y="25"/>
                    <a:pt x="407" y="31"/>
                  </a:cubicBezTo>
                  <a:cubicBezTo>
                    <a:pt x="407" y="72"/>
                    <a:pt x="407" y="72"/>
                    <a:pt x="407" y="72"/>
                  </a:cubicBezTo>
                  <a:cubicBezTo>
                    <a:pt x="407" y="78"/>
                    <a:pt x="411" y="82"/>
                    <a:pt x="416" y="84"/>
                  </a:cubicBezTo>
                  <a:cubicBezTo>
                    <a:pt x="445" y="90"/>
                    <a:pt x="472" y="102"/>
                    <a:pt x="496" y="117"/>
                  </a:cubicBezTo>
                  <a:cubicBezTo>
                    <a:pt x="498" y="118"/>
                    <a:pt x="500" y="118"/>
                    <a:pt x="502" y="118"/>
                  </a:cubicBezTo>
                  <a:cubicBezTo>
                    <a:pt x="505" y="118"/>
                    <a:pt x="508" y="117"/>
                    <a:pt x="510" y="115"/>
                  </a:cubicBezTo>
                  <a:cubicBezTo>
                    <a:pt x="539" y="86"/>
                    <a:pt x="539" y="86"/>
                    <a:pt x="539" y="86"/>
                  </a:cubicBezTo>
                  <a:cubicBezTo>
                    <a:pt x="542" y="84"/>
                    <a:pt x="545" y="83"/>
                    <a:pt x="548" y="83"/>
                  </a:cubicBezTo>
                  <a:cubicBezTo>
                    <a:pt x="550" y="83"/>
                    <a:pt x="553" y="84"/>
                    <a:pt x="556" y="86"/>
                  </a:cubicBezTo>
                  <a:cubicBezTo>
                    <a:pt x="618" y="148"/>
                    <a:pt x="618" y="148"/>
                    <a:pt x="618" y="148"/>
                  </a:cubicBezTo>
                  <a:cubicBezTo>
                    <a:pt x="622" y="153"/>
                    <a:pt x="622" y="160"/>
                    <a:pt x="618" y="165"/>
                  </a:cubicBezTo>
                  <a:cubicBezTo>
                    <a:pt x="589" y="194"/>
                    <a:pt x="589" y="194"/>
                    <a:pt x="589" y="194"/>
                  </a:cubicBezTo>
                  <a:cubicBezTo>
                    <a:pt x="585" y="197"/>
                    <a:pt x="584" y="203"/>
                    <a:pt x="587" y="208"/>
                  </a:cubicBezTo>
                  <a:cubicBezTo>
                    <a:pt x="602" y="232"/>
                    <a:pt x="614" y="259"/>
                    <a:pt x="620" y="288"/>
                  </a:cubicBezTo>
                  <a:cubicBezTo>
                    <a:pt x="622" y="293"/>
                    <a:pt x="626" y="297"/>
                    <a:pt x="632" y="297"/>
                  </a:cubicBezTo>
                  <a:cubicBezTo>
                    <a:pt x="673" y="297"/>
                    <a:pt x="673" y="297"/>
                    <a:pt x="673" y="297"/>
                  </a:cubicBezTo>
                  <a:cubicBezTo>
                    <a:pt x="679" y="297"/>
                    <a:pt x="684" y="302"/>
                    <a:pt x="684" y="308"/>
                  </a:cubicBezTo>
                  <a:cubicBezTo>
                    <a:pt x="684" y="396"/>
                    <a:pt x="684" y="396"/>
                    <a:pt x="684" y="396"/>
                  </a:cubicBezTo>
                  <a:cubicBezTo>
                    <a:pt x="684" y="402"/>
                    <a:pt x="679" y="407"/>
                    <a:pt x="673" y="407"/>
                  </a:cubicBezTo>
                  <a:cubicBezTo>
                    <a:pt x="632" y="407"/>
                    <a:pt x="632" y="407"/>
                    <a:pt x="632" y="407"/>
                  </a:cubicBezTo>
                  <a:cubicBezTo>
                    <a:pt x="626" y="407"/>
                    <a:pt x="622" y="411"/>
                    <a:pt x="620" y="416"/>
                  </a:cubicBezTo>
                  <a:cubicBezTo>
                    <a:pt x="614" y="445"/>
                    <a:pt x="602" y="472"/>
                    <a:pt x="587" y="496"/>
                  </a:cubicBezTo>
                  <a:cubicBezTo>
                    <a:pt x="584" y="501"/>
                    <a:pt x="585" y="507"/>
                    <a:pt x="589" y="510"/>
                  </a:cubicBezTo>
                  <a:cubicBezTo>
                    <a:pt x="618" y="539"/>
                    <a:pt x="618" y="539"/>
                    <a:pt x="618" y="539"/>
                  </a:cubicBezTo>
                  <a:cubicBezTo>
                    <a:pt x="622" y="544"/>
                    <a:pt x="622" y="551"/>
                    <a:pt x="618" y="556"/>
                  </a:cubicBezTo>
                  <a:cubicBezTo>
                    <a:pt x="556" y="618"/>
                    <a:pt x="556" y="618"/>
                    <a:pt x="556" y="618"/>
                  </a:cubicBezTo>
                  <a:cubicBezTo>
                    <a:pt x="553" y="620"/>
                    <a:pt x="550" y="621"/>
                    <a:pt x="548" y="621"/>
                  </a:cubicBezTo>
                  <a:cubicBezTo>
                    <a:pt x="545" y="621"/>
                    <a:pt x="542" y="620"/>
                    <a:pt x="539" y="618"/>
                  </a:cubicBezTo>
                  <a:cubicBezTo>
                    <a:pt x="510" y="589"/>
                    <a:pt x="510" y="589"/>
                    <a:pt x="510" y="589"/>
                  </a:cubicBezTo>
                  <a:cubicBezTo>
                    <a:pt x="508" y="587"/>
                    <a:pt x="505" y="586"/>
                    <a:pt x="502" y="586"/>
                  </a:cubicBezTo>
                  <a:cubicBezTo>
                    <a:pt x="500" y="586"/>
                    <a:pt x="498" y="586"/>
                    <a:pt x="496" y="587"/>
                  </a:cubicBezTo>
                  <a:cubicBezTo>
                    <a:pt x="472" y="602"/>
                    <a:pt x="445" y="614"/>
                    <a:pt x="416" y="620"/>
                  </a:cubicBezTo>
                  <a:cubicBezTo>
                    <a:pt x="411" y="622"/>
                    <a:pt x="407" y="626"/>
                    <a:pt x="407" y="632"/>
                  </a:cubicBezTo>
                  <a:cubicBezTo>
                    <a:pt x="407" y="673"/>
                    <a:pt x="407" y="673"/>
                    <a:pt x="407" y="673"/>
                  </a:cubicBezTo>
                  <a:cubicBezTo>
                    <a:pt x="407" y="679"/>
                    <a:pt x="402" y="684"/>
                    <a:pt x="396" y="684"/>
                  </a:cubicBezTo>
                  <a:cubicBezTo>
                    <a:pt x="308" y="684"/>
                    <a:pt x="308" y="684"/>
                    <a:pt x="308" y="684"/>
                  </a:cubicBezTo>
                  <a:cubicBezTo>
                    <a:pt x="302" y="684"/>
                    <a:pt x="297" y="679"/>
                    <a:pt x="297" y="673"/>
                  </a:cubicBezTo>
                  <a:cubicBezTo>
                    <a:pt x="297" y="632"/>
                    <a:pt x="297" y="632"/>
                    <a:pt x="297" y="632"/>
                  </a:cubicBezTo>
                  <a:cubicBezTo>
                    <a:pt x="297" y="626"/>
                    <a:pt x="293" y="622"/>
                    <a:pt x="288" y="620"/>
                  </a:cubicBezTo>
                  <a:cubicBezTo>
                    <a:pt x="259" y="614"/>
                    <a:pt x="232" y="602"/>
                    <a:pt x="208" y="587"/>
                  </a:cubicBezTo>
                  <a:cubicBezTo>
                    <a:pt x="206" y="586"/>
                    <a:pt x="204" y="586"/>
                    <a:pt x="202" y="586"/>
                  </a:cubicBezTo>
                  <a:cubicBezTo>
                    <a:pt x="199" y="586"/>
                    <a:pt x="196" y="587"/>
                    <a:pt x="194" y="589"/>
                  </a:cubicBezTo>
                  <a:cubicBezTo>
                    <a:pt x="164" y="618"/>
                    <a:pt x="164" y="618"/>
                    <a:pt x="164" y="618"/>
                  </a:cubicBezTo>
                  <a:cubicBezTo>
                    <a:pt x="162" y="620"/>
                    <a:pt x="159" y="621"/>
                    <a:pt x="156" y="621"/>
                  </a:cubicBezTo>
                  <a:cubicBezTo>
                    <a:pt x="154" y="621"/>
                    <a:pt x="151" y="620"/>
                    <a:pt x="148" y="618"/>
                  </a:cubicBezTo>
                  <a:cubicBezTo>
                    <a:pt x="86" y="556"/>
                    <a:pt x="86" y="556"/>
                    <a:pt x="86" y="556"/>
                  </a:cubicBezTo>
                  <a:cubicBezTo>
                    <a:pt x="82" y="551"/>
                    <a:pt x="82" y="544"/>
                    <a:pt x="86" y="539"/>
                  </a:cubicBezTo>
                  <a:cubicBezTo>
                    <a:pt x="115" y="510"/>
                    <a:pt x="115" y="510"/>
                    <a:pt x="115" y="510"/>
                  </a:cubicBezTo>
                  <a:cubicBezTo>
                    <a:pt x="119" y="507"/>
                    <a:pt x="120" y="501"/>
                    <a:pt x="117" y="496"/>
                  </a:cubicBezTo>
                  <a:cubicBezTo>
                    <a:pt x="102" y="472"/>
                    <a:pt x="90" y="445"/>
                    <a:pt x="84" y="416"/>
                  </a:cubicBezTo>
                  <a:cubicBezTo>
                    <a:pt x="82" y="411"/>
                    <a:pt x="78" y="407"/>
                    <a:pt x="72" y="407"/>
                  </a:cubicBezTo>
                  <a:cubicBezTo>
                    <a:pt x="31" y="407"/>
                    <a:pt x="31" y="407"/>
                    <a:pt x="31" y="407"/>
                  </a:cubicBezTo>
                  <a:cubicBezTo>
                    <a:pt x="25" y="407"/>
                    <a:pt x="20" y="402"/>
                    <a:pt x="20" y="396"/>
                  </a:cubicBezTo>
                  <a:cubicBezTo>
                    <a:pt x="20" y="308"/>
                    <a:pt x="20" y="308"/>
                    <a:pt x="20" y="308"/>
                  </a:cubicBezTo>
                  <a:cubicBezTo>
                    <a:pt x="20" y="302"/>
                    <a:pt x="25" y="297"/>
                    <a:pt x="31" y="297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8" y="297"/>
                    <a:pt x="82" y="293"/>
                    <a:pt x="84" y="288"/>
                  </a:cubicBezTo>
                  <a:cubicBezTo>
                    <a:pt x="90" y="259"/>
                    <a:pt x="102" y="232"/>
                    <a:pt x="117" y="208"/>
                  </a:cubicBezTo>
                  <a:cubicBezTo>
                    <a:pt x="120" y="203"/>
                    <a:pt x="119" y="197"/>
                    <a:pt x="115" y="194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2" y="160"/>
                    <a:pt x="82" y="153"/>
                    <a:pt x="86" y="148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1" y="84"/>
                    <a:pt x="154" y="83"/>
                    <a:pt x="156" y="83"/>
                  </a:cubicBezTo>
                  <a:cubicBezTo>
                    <a:pt x="159" y="83"/>
                    <a:pt x="162" y="84"/>
                    <a:pt x="164" y="86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6" y="117"/>
                    <a:pt x="199" y="118"/>
                    <a:pt x="202" y="118"/>
                  </a:cubicBezTo>
                  <a:cubicBezTo>
                    <a:pt x="204" y="118"/>
                    <a:pt x="206" y="118"/>
                    <a:pt x="208" y="117"/>
                  </a:cubicBezTo>
                  <a:cubicBezTo>
                    <a:pt x="232" y="102"/>
                    <a:pt x="259" y="90"/>
                    <a:pt x="288" y="84"/>
                  </a:cubicBezTo>
                  <a:cubicBezTo>
                    <a:pt x="293" y="82"/>
                    <a:pt x="297" y="78"/>
                    <a:pt x="297" y="72"/>
                  </a:cubicBezTo>
                  <a:cubicBezTo>
                    <a:pt x="297" y="31"/>
                    <a:pt x="297" y="31"/>
                    <a:pt x="297" y="31"/>
                  </a:cubicBezTo>
                  <a:cubicBezTo>
                    <a:pt x="297" y="25"/>
                    <a:pt x="302" y="20"/>
                    <a:pt x="308" y="20"/>
                  </a:cubicBezTo>
                  <a:cubicBezTo>
                    <a:pt x="396" y="20"/>
                    <a:pt x="396" y="20"/>
                    <a:pt x="396" y="20"/>
                  </a:cubicBezTo>
                  <a:moveTo>
                    <a:pt x="352" y="556"/>
                  </a:moveTo>
                  <a:cubicBezTo>
                    <a:pt x="465" y="556"/>
                    <a:pt x="556" y="465"/>
                    <a:pt x="556" y="352"/>
                  </a:cubicBezTo>
                  <a:cubicBezTo>
                    <a:pt x="556" y="239"/>
                    <a:pt x="465" y="148"/>
                    <a:pt x="352" y="148"/>
                  </a:cubicBezTo>
                  <a:cubicBezTo>
                    <a:pt x="239" y="148"/>
                    <a:pt x="148" y="239"/>
                    <a:pt x="148" y="352"/>
                  </a:cubicBezTo>
                  <a:cubicBezTo>
                    <a:pt x="148" y="465"/>
                    <a:pt x="239" y="556"/>
                    <a:pt x="352" y="556"/>
                  </a:cubicBezTo>
                  <a:moveTo>
                    <a:pt x="396" y="0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291" y="0"/>
                    <a:pt x="277" y="14"/>
                    <a:pt x="277" y="31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51" y="73"/>
                    <a:pt x="226" y="83"/>
                    <a:pt x="203" y="96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3" y="66"/>
                    <a:pt x="165" y="63"/>
                    <a:pt x="156" y="63"/>
                  </a:cubicBezTo>
                  <a:cubicBezTo>
                    <a:pt x="148" y="63"/>
                    <a:pt x="140" y="66"/>
                    <a:pt x="134" y="72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60" y="147"/>
                    <a:pt x="60" y="166"/>
                    <a:pt x="72" y="179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83" y="226"/>
                    <a:pt x="73" y="251"/>
                    <a:pt x="66" y="277"/>
                  </a:cubicBezTo>
                  <a:cubicBezTo>
                    <a:pt x="31" y="277"/>
                    <a:pt x="31" y="277"/>
                    <a:pt x="31" y="277"/>
                  </a:cubicBezTo>
                  <a:cubicBezTo>
                    <a:pt x="14" y="277"/>
                    <a:pt x="0" y="291"/>
                    <a:pt x="0" y="308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13"/>
                    <a:pt x="14" y="427"/>
                    <a:pt x="31" y="427"/>
                  </a:cubicBezTo>
                  <a:cubicBezTo>
                    <a:pt x="66" y="427"/>
                    <a:pt x="66" y="427"/>
                    <a:pt x="66" y="427"/>
                  </a:cubicBezTo>
                  <a:cubicBezTo>
                    <a:pt x="73" y="453"/>
                    <a:pt x="83" y="478"/>
                    <a:pt x="96" y="501"/>
                  </a:cubicBezTo>
                  <a:cubicBezTo>
                    <a:pt x="72" y="525"/>
                    <a:pt x="72" y="525"/>
                    <a:pt x="72" y="525"/>
                  </a:cubicBezTo>
                  <a:cubicBezTo>
                    <a:pt x="60" y="538"/>
                    <a:pt x="60" y="557"/>
                    <a:pt x="72" y="570"/>
                  </a:cubicBezTo>
                  <a:cubicBezTo>
                    <a:pt x="134" y="632"/>
                    <a:pt x="134" y="632"/>
                    <a:pt x="134" y="632"/>
                  </a:cubicBezTo>
                  <a:cubicBezTo>
                    <a:pt x="140" y="638"/>
                    <a:pt x="148" y="641"/>
                    <a:pt x="156" y="641"/>
                  </a:cubicBezTo>
                  <a:cubicBezTo>
                    <a:pt x="165" y="641"/>
                    <a:pt x="173" y="638"/>
                    <a:pt x="179" y="632"/>
                  </a:cubicBezTo>
                  <a:cubicBezTo>
                    <a:pt x="203" y="608"/>
                    <a:pt x="203" y="608"/>
                    <a:pt x="203" y="608"/>
                  </a:cubicBezTo>
                  <a:cubicBezTo>
                    <a:pt x="226" y="621"/>
                    <a:pt x="251" y="631"/>
                    <a:pt x="277" y="638"/>
                  </a:cubicBezTo>
                  <a:cubicBezTo>
                    <a:pt x="277" y="673"/>
                    <a:pt x="277" y="673"/>
                    <a:pt x="277" y="673"/>
                  </a:cubicBezTo>
                  <a:cubicBezTo>
                    <a:pt x="277" y="690"/>
                    <a:pt x="291" y="704"/>
                    <a:pt x="308" y="704"/>
                  </a:cubicBezTo>
                  <a:cubicBezTo>
                    <a:pt x="396" y="704"/>
                    <a:pt x="396" y="704"/>
                    <a:pt x="396" y="704"/>
                  </a:cubicBezTo>
                  <a:cubicBezTo>
                    <a:pt x="413" y="704"/>
                    <a:pt x="427" y="690"/>
                    <a:pt x="427" y="673"/>
                  </a:cubicBezTo>
                  <a:cubicBezTo>
                    <a:pt x="427" y="638"/>
                    <a:pt x="427" y="638"/>
                    <a:pt x="427" y="638"/>
                  </a:cubicBezTo>
                  <a:cubicBezTo>
                    <a:pt x="453" y="631"/>
                    <a:pt x="478" y="621"/>
                    <a:pt x="501" y="608"/>
                  </a:cubicBezTo>
                  <a:cubicBezTo>
                    <a:pt x="525" y="632"/>
                    <a:pt x="525" y="632"/>
                    <a:pt x="525" y="632"/>
                  </a:cubicBezTo>
                  <a:cubicBezTo>
                    <a:pt x="531" y="638"/>
                    <a:pt x="539" y="641"/>
                    <a:pt x="548" y="641"/>
                  </a:cubicBezTo>
                  <a:cubicBezTo>
                    <a:pt x="556" y="641"/>
                    <a:pt x="564" y="638"/>
                    <a:pt x="570" y="632"/>
                  </a:cubicBezTo>
                  <a:cubicBezTo>
                    <a:pt x="632" y="570"/>
                    <a:pt x="632" y="570"/>
                    <a:pt x="632" y="570"/>
                  </a:cubicBezTo>
                  <a:cubicBezTo>
                    <a:pt x="644" y="557"/>
                    <a:pt x="644" y="538"/>
                    <a:pt x="632" y="525"/>
                  </a:cubicBezTo>
                  <a:cubicBezTo>
                    <a:pt x="608" y="501"/>
                    <a:pt x="608" y="501"/>
                    <a:pt x="608" y="501"/>
                  </a:cubicBezTo>
                  <a:cubicBezTo>
                    <a:pt x="621" y="478"/>
                    <a:pt x="631" y="453"/>
                    <a:pt x="638" y="427"/>
                  </a:cubicBezTo>
                  <a:cubicBezTo>
                    <a:pt x="673" y="427"/>
                    <a:pt x="673" y="427"/>
                    <a:pt x="673" y="427"/>
                  </a:cubicBezTo>
                  <a:cubicBezTo>
                    <a:pt x="690" y="427"/>
                    <a:pt x="704" y="413"/>
                    <a:pt x="704" y="396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704" y="291"/>
                    <a:pt x="690" y="277"/>
                    <a:pt x="673" y="277"/>
                  </a:cubicBezTo>
                  <a:cubicBezTo>
                    <a:pt x="638" y="277"/>
                    <a:pt x="638" y="277"/>
                    <a:pt x="638" y="277"/>
                  </a:cubicBezTo>
                  <a:cubicBezTo>
                    <a:pt x="631" y="251"/>
                    <a:pt x="621" y="226"/>
                    <a:pt x="608" y="203"/>
                  </a:cubicBezTo>
                  <a:cubicBezTo>
                    <a:pt x="632" y="179"/>
                    <a:pt x="632" y="179"/>
                    <a:pt x="632" y="179"/>
                  </a:cubicBezTo>
                  <a:cubicBezTo>
                    <a:pt x="644" y="166"/>
                    <a:pt x="644" y="147"/>
                    <a:pt x="632" y="134"/>
                  </a:cubicBezTo>
                  <a:cubicBezTo>
                    <a:pt x="570" y="72"/>
                    <a:pt x="570" y="72"/>
                    <a:pt x="570" y="72"/>
                  </a:cubicBezTo>
                  <a:cubicBezTo>
                    <a:pt x="564" y="66"/>
                    <a:pt x="556" y="63"/>
                    <a:pt x="548" y="63"/>
                  </a:cubicBezTo>
                  <a:cubicBezTo>
                    <a:pt x="539" y="63"/>
                    <a:pt x="531" y="66"/>
                    <a:pt x="525" y="72"/>
                  </a:cubicBezTo>
                  <a:cubicBezTo>
                    <a:pt x="501" y="96"/>
                    <a:pt x="501" y="96"/>
                    <a:pt x="501" y="96"/>
                  </a:cubicBezTo>
                  <a:cubicBezTo>
                    <a:pt x="478" y="83"/>
                    <a:pt x="453" y="73"/>
                    <a:pt x="427" y="66"/>
                  </a:cubicBezTo>
                  <a:cubicBezTo>
                    <a:pt x="427" y="31"/>
                    <a:pt x="427" y="31"/>
                    <a:pt x="427" y="31"/>
                  </a:cubicBezTo>
                  <a:cubicBezTo>
                    <a:pt x="427" y="14"/>
                    <a:pt x="413" y="0"/>
                    <a:pt x="396" y="0"/>
                  </a:cubicBezTo>
                  <a:close/>
                  <a:moveTo>
                    <a:pt x="352" y="536"/>
                  </a:moveTo>
                  <a:cubicBezTo>
                    <a:pt x="250" y="536"/>
                    <a:pt x="168" y="454"/>
                    <a:pt x="168" y="352"/>
                  </a:cubicBezTo>
                  <a:cubicBezTo>
                    <a:pt x="168" y="250"/>
                    <a:pt x="250" y="168"/>
                    <a:pt x="352" y="168"/>
                  </a:cubicBezTo>
                  <a:cubicBezTo>
                    <a:pt x="454" y="168"/>
                    <a:pt x="536" y="250"/>
                    <a:pt x="536" y="352"/>
                  </a:cubicBezTo>
                  <a:cubicBezTo>
                    <a:pt x="536" y="454"/>
                    <a:pt x="454" y="536"/>
                    <a:pt x="352" y="53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pPr defTabSz="554218"/>
              <a:endParaRPr lang="ru-RU" sz="1091">
                <a:solidFill>
                  <a:prstClr val="black"/>
                </a:solidFill>
                <a:latin typeface="DIN Pro Regular"/>
              </a:endParaRPr>
            </a:p>
          </p:txBody>
        </p:sp>
        <p:sp>
          <p:nvSpPr>
            <p:cNvPr id="121" name="Знак умножения 120">
              <a:extLst>
                <a:ext uri="{FF2B5EF4-FFF2-40B4-BE49-F238E27FC236}">
                  <a16:creationId xmlns:a16="http://schemas.microsoft.com/office/drawing/2014/main" id="{23E223FB-3E83-4C8D-8287-E52FDAA25F9F}"/>
                </a:ext>
              </a:extLst>
            </p:cNvPr>
            <p:cNvSpPr/>
            <p:nvPr/>
          </p:nvSpPr>
          <p:spPr>
            <a:xfrm>
              <a:off x="7477040" y="5771246"/>
              <a:ext cx="714965" cy="714965"/>
            </a:xfrm>
            <a:prstGeom prst="mathMultiply">
              <a:avLst>
                <a:gd name="adj1" fmla="val 6339"/>
              </a:avLst>
            </a:prstGeom>
            <a:solidFill>
              <a:srgbClr val="A50021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Стрелка: пятиугольник 41">
            <a:extLst>
              <a:ext uri="{FF2B5EF4-FFF2-40B4-BE49-F238E27FC236}">
                <a16:creationId xmlns:a16="http://schemas.microsoft.com/office/drawing/2014/main" id="{2562F79E-F99A-4ECE-A751-C279C5D82885}"/>
              </a:ext>
            </a:extLst>
          </p:cNvPr>
          <p:cNvSpPr/>
          <p:nvPr/>
        </p:nvSpPr>
        <p:spPr>
          <a:xfrm>
            <a:off x="10140417" y="3353850"/>
            <a:ext cx="135374" cy="7405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036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4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Regular"/>
              <a:ea typeface="+mn-ea"/>
              <a:cs typeface="+mn-cs"/>
            </a:endParaRPr>
          </a:p>
        </p:txBody>
      </p:sp>
      <p:sp>
        <p:nvSpPr>
          <p:cNvPr id="126" name="Прямоугольник: скругленные противолежащие углы 125">
            <a:extLst>
              <a:ext uri="{FF2B5EF4-FFF2-40B4-BE49-F238E27FC236}">
                <a16:creationId xmlns:a16="http://schemas.microsoft.com/office/drawing/2014/main" id="{2676214C-0E57-4A2F-B129-02CFA6DAF552}"/>
              </a:ext>
            </a:extLst>
          </p:cNvPr>
          <p:cNvSpPr/>
          <p:nvPr/>
        </p:nvSpPr>
        <p:spPr>
          <a:xfrm>
            <a:off x="10435003" y="3227246"/>
            <a:ext cx="1564027" cy="1039954"/>
          </a:xfrm>
          <a:prstGeom prst="round2DiagRect">
            <a:avLst>
              <a:gd name="adj1" fmla="val 41936"/>
              <a:gd name="adj2" fmla="val 0"/>
            </a:avLst>
          </a:prstGeom>
          <a:solidFill>
            <a:srgbClr val="195689"/>
          </a:solidFill>
          <a:ln w="76200">
            <a:solidFill>
              <a:srgbClr val="195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218"/>
            <a:endParaRPr lang="ru-RU" sz="1091">
              <a:solidFill>
                <a:prstClr val="white"/>
              </a:solidFill>
              <a:latin typeface="DIN Pro Regular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7D3BBC89-AF7B-4F4C-B503-4FBDB722D958}"/>
              </a:ext>
            </a:extLst>
          </p:cNvPr>
          <p:cNvSpPr/>
          <p:nvPr/>
        </p:nvSpPr>
        <p:spPr>
          <a:xfrm>
            <a:off x="10970412" y="2941021"/>
            <a:ext cx="493208" cy="49320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218"/>
            <a:endParaRPr lang="ru-RU" sz="1091">
              <a:solidFill>
                <a:prstClr val="white"/>
              </a:solidFill>
              <a:latin typeface="DIN Pro Regular"/>
            </a:endParaRPr>
          </a:p>
        </p:txBody>
      </p:sp>
      <p:sp>
        <p:nvSpPr>
          <p:cNvPr id="128" name="object 15">
            <a:extLst>
              <a:ext uri="{FF2B5EF4-FFF2-40B4-BE49-F238E27FC236}">
                <a16:creationId xmlns:a16="http://schemas.microsoft.com/office/drawing/2014/main" id="{DD78B57F-F0DB-4E72-B5C1-9A26309C55EF}"/>
              </a:ext>
            </a:extLst>
          </p:cNvPr>
          <p:cNvSpPr txBox="1"/>
          <p:nvPr/>
        </p:nvSpPr>
        <p:spPr>
          <a:xfrm>
            <a:off x="10439400" y="3505200"/>
            <a:ext cx="1564027" cy="699492"/>
          </a:xfrm>
          <a:prstGeom prst="rect">
            <a:avLst/>
          </a:prstGeom>
        </p:spPr>
        <p:txBody>
          <a:bodyPr vert="horz" wrap="square" lIns="0" tIns="6927" rIns="0" bIns="0" rtlCol="0">
            <a:spAutoFit/>
          </a:bodyPr>
          <a:lstStyle/>
          <a:p>
            <a:pPr algn="ctr" defTabSz="554218" fontAlgn="base"/>
            <a:r>
              <a:rPr lang="ru-RU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ПРИМЕНЕНИЯ </a:t>
            </a: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ПАРАМЕТРИЧЕСКОГО НОРМИРОВАНИЯ </a:t>
            </a:r>
          </a:p>
          <a:p>
            <a:pPr algn="ctr" defTabSz="554218" fontAlgn="base"/>
            <a:r>
              <a:rPr lang="ru-RU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СТРОИТЕЛЬСТВЕ</a:t>
            </a:r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E9E8E0C5-BD7B-43D9-9881-720BA8DC912D}"/>
              </a:ext>
            </a:extLst>
          </p:cNvPr>
          <p:cNvSpPr>
            <a:spLocks noEditPoints="1"/>
          </p:cNvSpPr>
          <p:nvPr/>
        </p:nvSpPr>
        <p:spPr bwMode="auto">
          <a:xfrm>
            <a:off x="11128476" y="3106075"/>
            <a:ext cx="177081" cy="163100"/>
          </a:xfrm>
          <a:custGeom>
            <a:avLst/>
            <a:gdLst>
              <a:gd name="T0" fmla="*/ 77 w 228"/>
              <a:gd name="T1" fmla="*/ 0 h 210"/>
              <a:gd name="T2" fmla="*/ 60 w 228"/>
              <a:gd name="T3" fmla="*/ 0 h 210"/>
              <a:gd name="T4" fmla="*/ 14 w 228"/>
              <a:gd name="T5" fmla="*/ 0 h 210"/>
              <a:gd name="T6" fmla="*/ 0 w 228"/>
              <a:gd name="T7" fmla="*/ 17 h 210"/>
              <a:gd name="T8" fmla="*/ 0 w 228"/>
              <a:gd name="T9" fmla="*/ 67 h 210"/>
              <a:gd name="T10" fmla="*/ 0 w 228"/>
              <a:gd name="T11" fmla="*/ 84 h 210"/>
              <a:gd name="T12" fmla="*/ 0 w 228"/>
              <a:gd name="T13" fmla="*/ 134 h 210"/>
              <a:gd name="T14" fmla="*/ 0 w 228"/>
              <a:gd name="T15" fmla="*/ 150 h 210"/>
              <a:gd name="T16" fmla="*/ 0 w 228"/>
              <a:gd name="T17" fmla="*/ 210 h 210"/>
              <a:gd name="T18" fmla="*/ 60 w 228"/>
              <a:gd name="T19" fmla="*/ 210 h 210"/>
              <a:gd name="T20" fmla="*/ 74 w 228"/>
              <a:gd name="T21" fmla="*/ 210 h 210"/>
              <a:gd name="T22" fmla="*/ 211 w 228"/>
              <a:gd name="T23" fmla="*/ 210 h 210"/>
              <a:gd name="T24" fmla="*/ 228 w 228"/>
              <a:gd name="T25" fmla="*/ 196 h 210"/>
              <a:gd name="T26" fmla="*/ 228 w 228"/>
              <a:gd name="T27" fmla="*/ 143 h 210"/>
              <a:gd name="T28" fmla="*/ 228 w 228"/>
              <a:gd name="T29" fmla="*/ 129 h 210"/>
              <a:gd name="T30" fmla="*/ 228 w 228"/>
              <a:gd name="T31" fmla="*/ 76 h 210"/>
              <a:gd name="T32" fmla="*/ 228 w 228"/>
              <a:gd name="T33" fmla="*/ 62 h 210"/>
              <a:gd name="T34" fmla="*/ 228 w 228"/>
              <a:gd name="T35" fmla="*/ 0 h 210"/>
              <a:gd name="T36" fmla="*/ 211 w 228"/>
              <a:gd name="T37" fmla="*/ 17 h 210"/>
              <a:gd name="T38" fmla="*/ 77 w 228"/>
              <a:gd name="T39" fmla="*/ 62 h 210"/>
              <a:gd name="T40" fmla="*/ 211 w 228"/>
              <a:gd name="T41" fmla="*/ 17 h 210"/>
              <a:gd name="T42" fmla="*/ 14 w 228"/>
              <a:gd name="T43" fmla="*/ 129 h 210"/>
              <a:gd name="T44" fmla="*/ 60 w 228"/>
              <a:gd name="T45" fmla="*/ 84 h 210"/>
              <a:gd name="T46" fmla="*/ 77 w 228"/>
              <a:gd name="T47" fmla="*/ 84 h 210"/>
              <a:gd name="T48" fmla="*/ 211 w 228"/>
              <a:gd name="T49" fmla="*/ 129 h 210"/>
              <a:gd name="T50" fmla="*/ 77 w 228"/>
              <a:gd name="T51" fmla="*/ 84 h 210"/>
              <a:gd name="T52" fmla="*/ 60 w 228"/>
              <a:gd name="T53" fmla="*/ 17 h 210"/>
              <a:gd name="T54" fmla="*/ 14 w 228"/>
              <a:gd name="T55" fmla="*/ 62 h 210"/>
              <a:gd name="T56" fmla="*/ 14 w 228"/>
              <a:gd name="T57" fmla="*/ 196 h 210"/>
              <a:gd name="T58" fmla="*/ 60 w 228"/>
              <a:gd name="T59" fmla="*/ 150 h 210"/>
              <a:gd name="T60" fmla="*/ 14 w 228"/>
              <a:gd name="T61" fmla="*/ 196 h 210"/>
              <a:gd name="T62" fmla="*/ 77 w 228"/>
              <a:gd name="T63" fmla="*/ 196 h 210"/>
              <a:gd name="T64" fmla="*/ 211 w 228"/>
              <a:gd name="T65" fmla="*/ 15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10">
                <a:moveTo>
                  <a:pt x="211" y="0"/>
                </a:moveTo>
                <a:lnTo>
                  <a:pt x="77" y="0"/>
                </a:lnTo>
                <a:lnTo>
                  <a:pt x="74" y="0"/>
                </a:lnTo>
                <a:lnTo>
                  <a:pt x="60" y="0"/>
                </a:lnTo>
                <a:lnTo>
                  <a:pt x="60" y="0"/>
                </a:lnTo>
                <a:lnTo>
                  <a:pt x="14" y="0"/>
                </a:lnTo>
                <a:lnTo>
                  <a:pt x="0" y="0"/>
                </a:lnTo>
                <a:lnTo>
                  <a:pt x="0" y="17"/>
                </a:lnTo>
                <a:lnTo>
                  <a:pt x="0" y="62"/>
                </a:lnTo>
                <a:lnTo>
                  <a:pt x="0" y="67"/>
                </a:lnTo>
                <a:lnTo>
                  <a:pt x="0" y="76"/>
                </a:lnTo>
                <a:lnTo>
                  <a:pt x="0" y="84"/>
                </a:lnTo>
                <a:lnTo>
                  <a:pt x="0" y="129"/>
                </a:lnTo>
                <a:lnTo>
                  <a:pt x="0" y="134"/>
                </a:lnTo>
                <a:lnTo>
                  <a:pt x="0" y="143"/>
                </a:lnTo>
                <a:lnTo>
                  <a:pt x="0" y="150"/>
                </a:lnTo>
                <a:lnTo>
                  <a:pt x="0" y="196"/>
                </a:lnTo>
                <a:lnTo>
                  <a:pt x="0" y="210"/>
                </a:lnTo>
                <a:lnTo>
                  <a:pt x="14" y="210"/>
                </a:lnTo>
                <a:lnTo>
                  <a:pt x="60" y="210"/>
                </a:lnTo>
                <a:lnTo>
                  <a:pt x="60" y="210"/>
                </a:lnTo>
                <a:lnTo>
                  <a:pt x="74" y="210"/>
                </a:lnTo>
                <a:lnTo>
                  <a:pt x="77" y="210"/>
                </a:lnTo>
                <a:lnTo>
                  <a:pt x="211" y="210"/>
                </a:lnTo>
                <a:lnTo>
                  <a:pt x="228" y="210"/>
                </a:lnTo>
                <a:lnTo>
                  <a:pt x="228" y="196"/>
                </a:lnTo>
                <a:lnTo>
                  <a:pt x="228" y="150"/>
                </a:lnTo>
                <a:lnTo>
                  <a:pt x="228" y="143"/>
                </a:lnTo>
                <a:lnTo>
                  <a:pt x="228" y="134"/>
                </a:lnTo>
                <a:lnTo>
                  <a:pt x="228" y="129"/>
                </a:lnTo>
                <a:lnTo>
                  <a:pt x="228" y="84"/>
                </a:lnTo>
                <a:lnTo>
                  <a:pt x="228" y="76"/>
                </a:lnTo>
                <a:lnTo>
                  <a:pt x="228" y="67"/>
                </a:lnTo>
                <a:lnTo>
                  <a:pt x="228" y="62"/>
                </a:lnTo>
                <a:lnTo>
                  <a:pt x="228" y="17"/>
                </a:lnTo>
                <a:lnTo>
                  <a:pt x="228" y="0"/>
                </a:lnTo>
                <a:lnTo>
                  <a:pt x="211" y="0"/>
                </a:lnTo>
                <a:close/>
                <a:moveTo>
                  <a:pt x="211" y="17"/>
                </a:moveTo>
                <a:lnTo>
                  <a:pt x="211" y="62"/>
                </a:lnTo>
                <a:lnTo>
                  <a:pt x="77" y="62"/>
                </a:lnTo>
                <a:lnTo>
                  <a:pt x="77" y="17"/>
                </a:lnTo>
                <a:lnTo>
                  <a:pt x="211" y="17"/>
                </a:lnTo>
                <a:close/>
                <a:moveTo>
                  <a:pt x="60" y="129"/>
                </a:moveTo>
                <a:lnTo>
                  <a:pt x="14" y="129"/>
                </a:lnTo>
                <a:lnTo>
                  <a:pt x="14" y="84"/>
                </a:lnTo>
                <a:lnTo>
                  <a:pt x="60" y="84"/>
                </a:lnTo>
                <a:lnTo>
                  <a:pt x="60" y="129"/>
                </a:lnTo>
                <a:close/>
                <a:moveTo>
                  <a:pt x="77" y="84"/>
                </a:moveTo>
                <a:lnTo>
                  <a:pt x="211" y="84"/>
                </a:lnTo>
                <a:lnTo>
                  <a:pt x="211" y="129"/>
                </a:lnTo>
                <a:lnTo>
                  <a:pt x="77" y="129"/>
                </a:lnTo>
                <a:lnTo>
                  <a:pt x="77" y="84"/>
                </a:lnTo>
                <a:close/>
                <a:moveTo>
                  <a:pt x="14" y="17"/>
                </a:moveTo>
                <a:lnTo>
                  <a:pt x="60" y="17"/>
                </a:lnTo>
                <a:lnTo>
                  <a:pt x="60" y="62"/>
                </a:lnTo>
                <a:lnTo>
                  <a:pt x="14" y="62"/>
                </a:lnTo>
                <a:lnTo>
                  <a:pt x="14" y="17"/>
                </a:lnTo>
                <a:close/>
                <a:moveTo>
                  <a:pt x="14" y="196"/>
                </a:moveTo>
                <a:lnTo>
                  <a:pt x="14" y="150"/>
                </a:lnTo>
                <a:lnTo>
                  <a:pt x="60" y="150"/>
                </a:lnTo>
                <a:lnTo>
                  <a:pt x="60" y="196"/>
                </a:lnTo>
                <a:lnTo>
                  <a:pt x="14" y="196"/>
                </a:lnTo>
                <a:close/>
                <a:moveTo>
                  <a:pt x="211" y="196"/>
                </a:moveTo>
                <a:lnTo>
                  <a:pt x="77" y="196"/>
                </a:lnTo>
                <a:lnTo>
                  <a:pt x="77" y="150"/>
                </a:lnTo>
                <a:lnTo>
                  <a:pt x="211" y="150"/>
                </a:lnTo>
                <a:lnTo>
                  <a:pt x="211" y="196"/>
                </a:lnTo>
                <a:close/>
              </a:path>
            </a:pathLst>
          </a:custGeom>
          <a:solidFill>
            <a:srgbClr val="195689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pPr defTabSz="554218"/>
            <a:endParaRPr lang="ru-RU" sz="1091">
              <a:solidFill>
                <a:prstClr val="black"/>
              </a:solidFill>
              <a:latin typeface="DIN Pro Regular"/>
            </a:endParaRP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86ACB577-77FC-41BA-8901-725FD42BB62B}"/>
              </a:ext>
            </a:extLst>
          </p:cNvPr>
          <p:cNvGrpSpPr/>
          <p:nvPr/>
        </p:nvGrpSpPr>
        <p:grpSpPr>
          <a:xfrm>
            <a:off x="6500275" y="2343391"/>
            <a:ext cx="214437" cy="146468"/>
            <a:chOff x="6500275" y="2343391"/>
            <a:chExt cx="214437" cy="146468"/>
          </a:xfrm>
        </p:grpSpPr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26AEEC05-D39E-46B4-9DF1-79358154E654}"/>
                </a:ext>
              </a:extLst>
            </p:cNvPr>
            <p:cNvSpPr/>
            <p:nvPr/>
          </p:nvSpPr>
          <p:spPr>
            <a:xfrm>
              <a:off x="6500275" y="2364178"/>
              <a:ext cx="100381" cy="99834"/>
            </a:xfrm>
            <a:custGeom>
              <a:avLst/>
              <a:gdLst>
                <a:gd name="connsiteX0" fmla="*/ 30087 w 100381"/>
                <a:gd name="connsiteY0" fmla="*/ 52105 h 99834"/>
                <a:gd name="connsiteX1" fmla="*/ 7385 w 100381"/>
                <a:gd name="connsiteY1" fmla="*/ 29130 h 99834"/>
                <a:gd name="connsiteX2" fmla="*/ 100381 w 100381"/>
                <a:gd name="connsiteY2" fmla="*/ 0 h 99834"/>
                <a:gd name="connsiteX3" fmla="*/ 71799 w 100381"/>
                <a:gd name="connsiteY3" fmla="*/ 93406 h 99834"/>
                <a:gd name="connsiteX4" fmla="*/ 48413 w 100381"/>
                <a:gd name="connsiteY4" fmla="*/ 70021 h 99834"/>
                <a:gd name="connsiteX5" fmla="*/ 48413 w 100381"/>
                <a:gd name="connsiteY5" fmla="*/ 70021 h 99834"/>
                <a:gd name="connsiteX6" fmla="*/ 45678 w 100381"/>
                <a:gd name="connsiteY6" fmla="*/ 71935 h 99834"/>
                <a:gd name="connsiteX7" fmla="*/ 42806 w 100381"/>
                <a:gd name="connsiteY7" fmla="*/ 73576 h 99834"/>
                <a:gd name="connsiteX8" fmla="*/ 16958 w 100381"/>
                <a:gd name="connsiteY8" fmla="*/ 99834 h 99834"/>
                <a:gd name="connsiteX9" fmla="*/ 0 w 100381"/>
                <a:gd name="connsiteY9" fmla="*/ 83150 h 99834"/>
                <a:gd name="connsiteX10" fmla="*/ 27625 w 100381"/>
                <a:gd name="connsiteY10" fmla="*/ 55524 h 99834"/>
                <a:gd name="connsiteX11" fmla="*/ 27625 w 100381"/>
                <a:gd name="connsiteY11" fmla="*/ 55524 h 99834"/>
                <a:gd name="connsiteX12" fmla="*/ 28993 w 100381"/>
                <a:gd name="connsiteY12" fmla="*/ 53883 h 99834"/>
                <a:gd name="connsiteX13" fmla="*/ 30087 w 100381"/>
                <a:gd name="connsiteY13" fmla="*/ 52105 h 99834"/>
                <a:gd name="connsiteX14" fmla="*/ 30087 w 100381"/>
                <a:gd name="connsiteY14" fmla="*/ 52105 h 99834"/>
                <a:gd name="connsiteX15" fmla="*/ 30087 w 100381"/>
                <a:gd name="connsiteY15" fmla="*/ 52105 h 9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381" h="99834">
                  <a:moveTo>
                    <a:pt x="30087" y="52105"/>
                  </a:moveTo>
                  <a:lnTo>
                    <a:pt x="7385" y="29130"/>
                  </a:lnTo>
                  <a:lnTo>
                    <a:pt x="100381" y="0"/>
                  </a:lnTo>
                  <a:lnTo>
                    <a:pt x="71799" y="93406"/>
                  </a:lnTo>
                  <a:lnTo>
                    <a:pt x="48413" y="70021"/>
                  </a:lnTo>
                  <a:lnTo>
                    <a:pt x="48413" y="70021"/>
                  </a:lnTo>
                  <a:lnTo>
                    <a:pt x="45678" y="71935"/>
                  </a:lnTo>
                  <a:lnTo>
                    <a:pt x="42806" y="73576"/>
                  </a:lnTo>
                  <a:lnTo>
                    <a:pt x="16958" y="99834"/>
                  </a:lnTo>
                  <a:lnTo>
                    <a:pt x="0" y="83150"/>
                  </a:lnTo>
                  <a:lnTo>
                    <a:pt x="27625" y="55524"/>
                  </a:lnTo>
                  <a:lnTo>
                    <a:pt x="27625" y="55524"/>
                  </a:lnTo>
                  <a:lnTo>
                    <a:pt x="28993" y="53883"/>
                  </a:lnTo>
                  <a:lnTo>
                    <a:pt x="30087" y="52105"/>
                  </a:lnTo>
                  <a:lnTo>
                    <a:pt x="30087" y="52105"/>
                  </a:lnTo>
                  <a:lnTo>
                    <a:pt x="30087" y="52105"/>
                  </a:lnTo>
                  <a:close/>
                </a:path>
              </a:pathLst>
            </a:custGeom>
            <a:noFill/>
            <a:ln w="1309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8842E99B-0C88-4C6B-9E8D-22A3A66B377E}"/>
                </a:ext>
              </a:extLst>
            </p:cNvPr>
            <p:cNvSpPr/>
            <p:nvPr/>
          </p:nvSpPr>
          <p:spPr>
            <a:xfrm>
              <a:off x="6643051" y="2343391"/>
              <a:ext cx="71661" cy="34600"/>
            </a:xfrm>
            <a:custGeom>
              <a:avLst/>
              <a:gdLst>
                <a:gd name="connsiteX0" fmla="*/ 0 w 71661"/>
                <a:gd name="connsiteY0" fmla="*/ 34600 h 34600"/>
                <a:gd name="connsiteX1" fmla="*/ 71662 w 71661"/>
                <a:gd name="connsiteY1" fmla="*/ 34600 h 34600"/>
                <a:gd name="connsiteX2" fmla="*/ 71662 w 71661"/>
                <a:gd name="connsiteY2" fmla="*/ 0 h 34600"/>
                <a:gd name="connsiteX3" fmla="*/ 0 w 71661"/>
                <a:gd name="connsiteY3" fmla="*/ 0 h 34600"/>
                <a:gd name="connsiteX4" fmla="*/ 0 w 71661"/>
                <a:gd name="connsiteY4" fmla="*/ 34600 h 34600"/>
                <a:gd name="connsiteX5" fmla="*/ 0 w 71661"/>
                <a:gd name="connsiteY5" fmla="*/ 34600 h 3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1" h="34600">
                  <a:moveTo>
                    <a:pt x="0" y="34600"/>
                  </a:moveTo>
                  <a:lnTo>
                    <a:pt x="71662" y="34600"/>
                  </a:lnTo>
                  <a:lnTo>
                    <a:pt x="71662" y="0"/>
                  </a:lnTo>
                  <a:lnTo>
                    <a:pt x="0" y="0"/>
                  </a:lnTo>
                  <a:lnTo>
                    <a:pt x="0" y="34600"/>
                  </a:lnTo>
                  <a:lnTo>
                    <a:pt x="0" y="34600"/>
                  </a:lnTo>
                  <a:close/>
                </a:path>
              </a:pathLst>
            </a:custGeom>
            <a:noFill/>
            <a:ln w="1309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D220EE15-A569-43C6-A0A0-AE7FD252C8AC}"/>
                </a:ext>
              </a:extLst>
            </p:cNvPr>
            <p:cNvSpPr/>
            <p:nvPr/>
          </p:nvSpPr>
          <p:spPr>
            <a:xfrm>
              <a:off x="6643051" y="2399325"/>
              <a:ext cx="71661" cy="34600"/>
            </a:xfrm>
            <a:custGeom>
              <a:avLst/>
              <a:gdLst>
                <a:gd name="connsiteX0" fmla="*/ 0 w 71661"/>
                <a:gd name="connsiteY0" fmla="*/ 34600 h 34600"/>
                <a:gd name="connsiteX1" fmla="*/ 71662 w 71661"/>
                <a:gd name="connsiteY1" fmla="*/ 34600 h 34600"/>
                <a:gd name="connsiteX2" fmla="*/ 71662 w 71661"/>
                <a:gd name="connsiteY2" fmla="*/ 0 h 34600"/>
                <a:gd name="connsiteX3" fmla="*/ 0 w 71661"/>
                <a:gd name="connsiteY3" fmla="*/ 0 h 34600"/>
                <a:gd name="connsiteX4" fmla="*/ 0 w 71661"/>
                <a:gd name="connsiteY4" fmla="*/ 34600 h 34600"/>
                <a:gd name="connsiteX5" fmla="*/ 0 w 71661"/>
                <a:gd name="connsiteY5" fmla="*/ 34600 h 3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1" h="34600">
                  <a:moveTo>
                    <a:pt x="0" y="34600"/>
                  </a:moveTo>
                  <a:lnTo>
                    <a:pt x="71662" y="34600"/>
                  </a:lnTo>
                  <a:lnTo>
                    <a:pt x="71662" y="0"/>
                  </a:lnTo>
                  <a:lnTo>
                    <a:pt x="0" y="0"/>
                  </a:lnTo>
                  <a:lnTo>
                    <a:pt x="0" y="34600"/>
                  </a:lnTo>
                  <a:lnTo>
                    <a:pt x="0" y="34600"/>
                  </a:lnTo>
                  <a:close/>
                </a:path>
              </a:pathLst>
            </a:custGeom>
            <a:noFill/>
            <a:ln w="1309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:a16="http://schemas.microsoft.com/office/drawing/2014/main" id="{DD1A4215-B9CC-4C70-BC85-4157617BD8C6}"/>
                </a:ext>
              </a:extLst>
            </p:cNvPr>
            <p:cNvSpPr/>
            <p:nvPr/>
          </p:nvSpPr>
          <p:spPr>
            <a:xfrm>
              <a:off x="6643051" y="2455123"/>
              <a:ext cx="71661" cy="34736"/>
            </a:xfrm>
            <a:custGeom>
              <a:avLst/>
              <a:gdLst>
                <a:gd name="connsiteX0" fmla="*/ 0 w 71661"/>
                <a:gd name="connsiteY0" fmla="*/ 34737 h 34736"/>
                <a:gd name="connsiteX1" fmla="*/ 71662 w 71661"/>
                <a:gd name="connsiteY1" fmla="*/ 34737 h 34736"/>
                <a:gd name="connsiteX2" fmla="*/ 71662 w 71661"/>
                <a:gd name="connsiteY2" fmla="*/ 0 h 34736"/>
                <a:gd name="connsiteX3" fmla="*/ 0 w 71661"/>
                <a:gd name="connsiteY3" fmla="*/ 0 h 34736"/>
                <a:gd name="connsiteX4" fmla="*/ 0 w 71661"/>
                <a:gd name="connsiteY4" fmla="*/ 34737 h 34736"/>
                <a:gd name="connsiteX5" fmla="*/ 0 w 71661"/>
                <a:gd name="connsiteY5" fmla="*/ 34737 h 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1" h="34736">
                  <a:moveTo>
                    <a:pt x="0" y="34737"/>
                  </a:moveTo>
                  <a:lnTo>
                    <a:pt x="71662" y="34737"/>
                  </a:lnTo>
                  <a:lnTo>
                    <a:pt x="71662" y="0"/>
                  </a:lnTo>
                  <a:lnTo>
                    <a:pt x="0" y="0"/>
                  </a:lnTo>
                  <a:lnTo>
                    <a:pt x="0" y="34737"/>
                  </a:lnTo>
                  <a:lnTo>
                    <a:pt x="0" y="34737"/>
                  </a:lnTo>
                  <a:close/>
                </a:path>
              </a:pathLst>
            </a:custGeom>
            <a:noFill/>
            <a:ln w="13097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46F18A4F-E037-40E9-95A7-E313D08C972C}"/>
              </a:ext>
            </a:extLst>
          </p:cNvPr>
          <p:cNvSpPr/>
          <p:nvPr/>
        </p:nvSpPr>
        <p:spPr>
          <a:xfrm>
            <a:off x="8648876" y="2322066"/>
            <a:ext cx="205908" cy="178968"/>
          </a:xfrm>
          <a:custGeom>
            <a:avLst/>
            <a:gdLst>
              <a:gd name="connsiteX0" fmla="*/ 223838 w 228600"/>
              <a:gd name="connsiteY0" fmla="*/ 36767 h 198691"/>
              <a:gd name="connsiteX1" fmla="*/ 160115 w 228600"/>
              <a:gd name="connsiteY1" fmla="*/ 36767 h 198691"/>
              <a:gd name="connsiteX2" fmla="*/ 160115 w 228600"/>
              <a:gd name="connsiteY2" fmla="*/ 14288 h 198691"/>
              <a:gd name="connsiteX3" fmla="*/ 145828 w 228600"/>
              <a:gd name="connsiteY3" fmla="*/ 0 h 198691"/>
              <a:gd name="connsiteX4" fmla="*/ 82772 w 228600"/>
              <a:gd name="connsiteY4" fmla="*/ 0 h 198691"/>
              <a:gd name="connsiteX5" fmla="*/ 68485 w 228600"/>
              <a:gd name="connsiteY5" fmla="*/ 14288 h 198691"/>
              <a:gd name="connsiteX6" fmla="*/ 68485 w 228600"/>
              <a:gd name="connsiteY6" fmla="*/ 36767 h 198691"/>
              <a:gd name="connsiteX7" fmla="*/ 4763 w 228600"/>
              <a:gd name="connsiteY7" fmla="*/ 36767 h 198691"/>
              <a:gd name="connsiteX8" fmla="*/ 0 w 228600"/>
              <a:gd name="connsiteY8" fmla="*/ 41529 h 198691"/>
              <a:gd name="connsiteX9" fmla="*/ 0 w 228600"/>
              <a:gd name="connsiteY9" fmla="*/ 98679 h 198691"/>
              <a:gd name="connsiteX10" fmla="*/ 14288 w 228600"/>
              <a:gd name="connsiteY10" fmla="*/ 120491 h 198691"/>
              <a:gd name="connsiteX11" fmla="*/ 14288 w 228600"/>
              <a:gd name="connsiteY11" fmla="*/ 193929 h 198691"/>
              <a:gd name="connsiteX12" fmla="*/ 19050 w 228600"/>
              <a:gd name="connsiteY12" fmla="*/ 198692 h 198691"/>
              <a:gd name="connsiteX13" fmla="*/ 209550 w 228600"/>
              <a:gd name="connsiteY13" fmla="*/ 198692 h 198691"/>
              <a:gd name="connsiteX14" fmla="*/ 214313 w 228600"/>
              <a:gd name="connsiteY14" fmla="*/ 193929 h 198691"/>
              <a:gd name="connsiteX15" fmla="*/ 214313 w 228600"/>
              <a:gd name="connsiteY15" fmla="*/ 120491 h 198691"/>
              <a:gd name="connsiteX16" fmla="*/ 228600 w 228600"/>
              <a:gd name="connsiteY16" fmla="*/ 98679 h 198691"/>
              <a:gd name="connsiteX17" fmla="*/ 228600 w 228600"/>
              <a:gd name="connsiteY17" fmla="*/ 41529 h 198691"/>
              <a:gd name="connsiteX18" fmla="*/ 223838 w 228600"/>
              <a:gd name="connsiteY18" fmla="*/ 36767 h 198691"/>
              <a:gd name="connsiteX19" fmla="*/ 78010 w 228600"/>
              <a:gd name="connsiteY19" fmla="*/ 14288 h 198691"/>
              <a:gd name="connsiteX20" fmla="*/ 82772 w 228600"/>
              <a:gd name="connsiteY20" fmla="*/ 9525 h 198691"/>
              <a:gd name="connsiteX21" fmla="*/ 145923 w 228600"/>
              <a:gd name="connsiteY21" fmla="*/ 9525 h 198691"/>
              <a:gd name="connsiteX22" fmla="*/ 150686 w 228600"/>
              <a:gd name="connsiteY22" fmla="*/ 14288 h 198691"/>
              <a:gd name="connsiteX23" fmla="*/ 150686 w 228600"/>
              <a:gd name="connsiteY23" fmla="*/ 36767 h 198691"/>
              <a:gd name="connsiteX24" fmla="*/ 78010 w 228600"/>
              <a:gd name="connsiteY24" fmla="*/ 36767 h 198691"/>
              <a:gd name="connsiteX25" fmla="*/ 78010 w 228600"/>
              <a:gd name="connsiteY25" fmla="*/ 14288 h 198691"/>
              <a:gd name="connsiteX26" fmla="*/ 204788 w 228600"/>
              <a:gd name="connsiteY26" fmla="*/ 189167 h 198691"/>
              <a:gd name="connsiteX27" fmla="*/ 23813 w 228600"/>
              <a:gd name="connsiteY27" fmla="*/ 189167 h 198691"/>
              <a:gd name="connsiteX28" fmla="*/ 23813 w 228600"/>
              <a:gd name="connsiteY28" fmla="*/ 122492 h 198691"/>
              <a:gd name="connsiteX29" fmla="*/ 47625 w 228600"/>
              <a:gd name="connsiteY29" fmla="*/ 122492 h 198691"/>
              <a:gd name="connsiteX30" fmla="*/ 47625 w 228600"/>
              <a:gd name="connsiteY30" fmla="*/ 128207 h 198691"/>
              <a:gd name="connsiteX31" fmla="*/ 61532 w 228600"/>
              <a:gd name="connsiteY31" fmla="*/ 142875 h 198691"/>
              <a:gd name="connsiteX32" fmla="*/ 61722 w 228600"/>
              <a:gd name="connsiteY32" fmla="*/ 142875 h 198691"/>
              <a:gd name="connsiteX33" fmla="*/ 71247 w 228600"/>
              <a:gd name="connsiteY33" fmla="*/ 142875 h 198691"/>
              <a:gd name="connsiteX34" fmla="*/ 85725 w 228600"/>
              <a:gd name="connsiteY34" fmla="*/ 128778 h 198691"/>
              <a:gd name="connsiteX35" fmla="*/ 85725 w 228600"/>
              <a:gd name="connsiteY35" fmla="*/ 128207 h 198691"/>
              <a:gd name="connsiteX36" fmla="*/ 85725 w 228600"/>
              <a:gd name="connsiteY36" fmla="*/ 122492 h 198691"/>
              <a:gd name="connsiteX37" fmla="*/ 142875 w 228600"/>
              <a:gd name="connsiteY37" fmla="*/ 122492 h 198691"/>
              <a:gd name="connsiteX38" fmla="*/ 142875 w 228600"/>
              <a:gd name="connsiteY38" fmla="*/ 128207 h 198691"/>
              <a:gd name="connsiteX39" fmla="*/ 157163 w 228600"/>
              <a:gd name="connsiteY39" fmla="*/ 142494 h 198691"/>
              <a:gd name="connsiteX40" fmla="*/ 166688 w 228600"/>
              <a:gd name="connsiteY40" fmla="*/ 142494 h 198691"/>
              <a:gd name="connsiteX41" fmla="*/ 180975 w 228600"/>
              <a:gd name="connsiteY41" fmla="*/ 128207 h 198691"/>
              <a:gd name="connsiteX42" fmla="*/ 180975 w 228600"/>
              <a:gd name="connsiteY42" fmla="*/ 122492 h 198691"/>
              <a:gd name="connsiteX43" fmla="*/ 204788 w 228600"/>
              <a:gd name="connsiteY43" fmla="*/ 122492 h 198691"/>
              <a:gd name="connsiteX44" fmla="*/ 204788 w 228600"/>
              <a:gd name="connsiteY44" fmla="*/ 189167 h 198691"/>
              <a:gd name="connsiteX45" fmla="*/ 57150 w 228600"/>
              <a:gd name="connsiteY45" fmla="*/ 117729 h 198691"/>
              <a:gd name="connsiteX46" fmla="*/ 57150 w 228600"/>
              <a:gd name="connsiteY46" fmla="*/ 117729 h 198691"/>
              <a:gd name="connsiteX47" fmla="*/ 57150 w 228600"/>
              <a:gd name="connsiteY47" fmla="*/ 110014 h 198691"/>
              <a:gd name="connsiteX48" fmla="*/ 76200 w 228600"/>
              <a:gd name="connsiteY48" fmla="*/ 110014 h 198691"/>
              <a:gd name="connsiteX49" fmla="*/ 76200 w 228600"/>
              <a:gd name="connsiteY49" fmla="*/ 128111 h 198691"/>
              <a:gd name="connsiteX50" fmla="*/ 71438 w 228600"/>
              <a:gd name="connsiteY50" fmla="*/ 132874 h 198691"/>
              <a:gd name="connsiteX51" fmla="*/ 61913 w 228600"/>
              <a:gd name="connsiteY51" fmla="*/ 132874 h 198691"/>
              <a:gd name="connsiteX52" fmla="*/ 57150 w 228600"/>
              <a:gd name="connsiteY52" fmla="*/ 128111 h 198691"/>
              <a:gd name="connsiteX53" fmla="*/ 57150 w 228600"/>
              <a:gd name="connsiteY53" fmla="*/ 117729 h 198691"/>
              <a:gd name="connsiteX54" fmla="*/ 171450 w 228600"/>
              <a:gd name="connsiteY54" fmla="*/ 128207 h 198691"/>
              <a:gd name="connsiteX55" fmla="*/ 166688 w 228600"/>
              <a:gd name="connsiteY55" fmla="*/ 132969 h 198691"/>
              <a:gd name="connsiteX56" fmla="*/ 157163 w 228600"/>
              <a:gd name="connsiteY56" fmla="*/ 132969 h 198691"/>
              <a:gd name="connsiteX57" fmla="*/ 152400 w 228600"/>
              <a:gd name="connsiteY57" fmla="*/ 128207 h 198691"/>
              <a:gd name="connsiteX58" fmla="*/ 152400 w 228600"/>
              <a:gd name="connsiteY58" fmla="*/ 110109 h 198691"/>
              <a:gd name="connsiteX59" fmla="*/ 171450 w 228600"/>
              <a:gd name="connsiteY59" fmla="*/ 110109 h 198691"/>
              <a:gd name="connsiteX60" fmla="*/ 171450 w 228600"/>
              <a:gd name="connsiteY60" fmla="*/ 128207 h 198691"/>
              <a:gd name="connsiteX61" fmla="*/ 219075 w 228600"/>
              <a:gd name="connsiteY61" fmla="*/ 98679 h 198691"/>
              <a:gd name="connsiteX62" fmla="*/ 204788 w 228600"/>
              <a:gd name="connsiteY62" fmla="*/ 112967 h 198691"/>
              <a:gd name="connsiteX63" fmla="*/ 180975 w 228600"/>
              <a:gd name="connsiteY63" fmla="*/ 112967 h 198691"/>
              <a:gd name="connsiteX64" fmla="*/ 180975 w 228600"/>
              <a:gd name="connsiteY64" fmla="*/ 105251 h 198691"/>
              <a:gd name="connsiteX65" fmla="*/ 176213 w 228600"/>
              <a:gd name="connsiteY65" fmla="*/ 100489 h 198691"/>
              <a:gd name="connsiteX66" fmla="*/ 147638 w 228600"/>
              <a:gd name="connsiteY66" fmla="*/ 100489 h 198691"/>
              <a:gd name="connsiteX67" fmla="*/ 142875 w 228600"/>
              <a:gd name="connsiteY67" fmla="*/ 105251 h 198691"/>
              <a:gd name="connsiteX68" fmla="*/ 142875 w 228600"/>
              <a:gd name="connsiteY68" fmla="*/ 112967 h 198691"/>
              <a:gd name="connsiteX69" fmla="*/ 85725 w 228600"/>
              <a:gd name="connsiteY69" fmla="*/ 112967 h 198691"/>
              <a:gd name="connsiteX70" fmla="*/ 85725 w 228600"/>
              <a:gd name="connsiteY70" fmla="*/ 105251 h 198691"/>
              <a:gd name="connsiteX71" fmla="*/ 80963 w 228600"/>
              <a:gd name="connsiteY71" fmla="*/ 100489 h 198691"/>
              <a:gd name="connsiteX72" fmla="*/ 52388 w 228600"/>
              <a:gd name="connsiteY72" fmla="*/ 100489 h 198691"/>
              <a:gd name="connsiteX73" fmla="*/ 47625 w 228600"/>
              <a:gd name="connsiteY73" fmla="*/ 105251 h 198691"/>
              <a:gd name="connsiteX74" fmla="*/ 47625 w 228600"/>
              <a:gd name="connsiteY74" fmla="*/ 112967 h 198691"/>
              <a:gd name="connsiteX75" fmla="*/ 23813 w 228600"/>
              <a:gd name="connsiteY75" fmla="*/ 112967 h 198691"/>
              <a:gd name="connsiteX76" fmla="*/ 9525 w 228600"/>
              <a:gd name="connsiteY76" fmla="*/ 98679 h 198691"/>
              <a:gd name="connsiteX77" fmla="*/ 9525 w 228600"/>
              <a:gd name="connsiteY77" fmla="*/ 98679 h 198691"/>
              <a:gd name="connsiteX78" fmla="*/ 9525 w 228600"/>
              <a:gd name="connsiteY78" fmla="*/ 46292 h 198691"/>
              <a:gd name="connsiteX79" fmla="*/ 219075 w 228600"/>
              <a:gd name="connsiteY79" fmla="*/ 46292 h 198691"/>
              <a:gd name="connsiteX80" fmla="*/ 219075 w 228600"/>
              <a:gd name="connsiteY80" fmla="*/ 98679 h 19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8600" h="198691">
                <a:moveTo>
                  <a:pt x="223838" y="36767"/>
                </a:moveTo>
                <a:lnTo>
                  <a:pt x="160115" y="36767"/>
                </a:lnTo>
                <a:lnTo>
                  <a:pt x="160115" y="14288"/>
                </a:lnTo>
                <a:cubicBezTo>
                  <a:pt x="160115" y="6382"/>
                  <a:pt x="153734" y="0"/>
                  <a:pt x="145828" y="0"/>
                </a:cubicBezTo>
                <a:lnTo>
                  <a:pt x="82772" y="0"/>
                </a:lnTo>
                <a:cubicBezTo>
                  <a:pt x="74867" y="0"/>
                  <a:pt x="68485" y="6382"/>
                  <a:pt x="68485" y="14288"/>
                </a:cubicBezTo>
                <a:lnTo>
                  <a:pt x="68485" y="36767"/>
                </a:lnTo>
                <a:lnTo>
                  <a:pt x="4763" y="36767"/>
                </a:lnTo>
                <a:cubicBezTo>
                  <a:pt x="2096" y="36767"/>
                  <a:pt x="0" y="38862"/>
                  <a:pt x="0" y="41529"/>
                </a:cubicBezTo>
                <a:lnTo>
                  <a:pt x="0" y="98679"/>
                </a:lnTo>
                <a:cubicBezTo>
                  <a:pt x="0" y="108109"/>
                  <a:pt x="5620" y="116681"/>
                  <a:pt x="14288" y="120491"/>
                </a:cubicBezTo>
                <a:lnTo>
                  <a:pt x="14288" y="193929"/>
                </a:lnTo>
                <a:cubicBezTo>
                  <a:pt x="14288" y="196596"/>
                  <a:pt x="16383" y="198692"/>
                  <a:pt x="19050" y="198692"/>
                </a:cubicBezTo>
                <a:lnTo>
                  <a:pt x="209550" y="198692"/>
                </a:lnTo>
                <a:cubicBezTo>
                  <a:pt x="212217" y="198692"/>
                  <a:pt x="214313" y="196596"/>
                  <a:pt x="214313" y="193929"/>
                </a:cubicBezTo>
                <a:lnTo>
                  <a:pt x="214313" y="120491"/>
                </a:lnTo>
                <a:cubicBezTo>
                  <a:pt x="222980" y="116681"/>
                  <a:pt x="228600" y="108109"/>
                  <a:pt x="228600" y="98679"/>
                </a:cubicBezTo>
                <a:lnTo>
                  <a:pt x="228600" y="41529"/>
                </a:lnTo>
                <a:cubicBezTo>
                  <a:pt x="228600" y="38862"/>
                  <a:pt x="226505" y="36767"/>
                  <a:pt x="223838" y="36767"/>
                </a:cubicBezTo>
                <a:close/>
                <a:moveTo>
                  <a:pt x="78010" y="14288"/>
                </a:moveTo>
                <a:cubicBezTo>
                  <a:pt x="78010" y="11621"/>
                  <a:pt x="80105" y="9525"/>
                  <a:pt x="82772" y="9525"/>
                </a:cubicBezTo>
                <a:lnTo>
                  <a:pt x="145923" y="9525"/>
                </a:lnTo>
                <a:cubicBezTo>
                  <a:pt x="148590" y="9525"/>
                  <a:pt x="150686" y="11621"/>
                  <a:pt x="150686" y="14288"/>
                </a:cubicBezTo>
                <a:lnTo>
                  <a:pt x="150686" y="36767"/>
                </a:lnTo>
                <a:lnTo>
                  <a:pt x="78010" y="36767"/>
                </a:lnTo>
                <a:lnTo>
                  <a:pt x="78010" y="14288"/>
                </a:lnTo>
                <a:close/>
                <a:moveTo>
                  <a:pt x="204788" y="189167"/>
                </a:moveTo>
                <a:lnTo>
                  <a:pt x="23813" y="189167"/>
                </a:lnTo>
                <a:lnTo>
                  <a:pt x="23813" y="122492"/>
                </a:lnTo>
                <a:lnTo>
                  <a:pt x="47625" y="122492"/>
                </a:lnTo>
                <a:lnTo>
                  <a:pt x="47625" y="128207"/>
                </a:lnTo>
                <a:cubicBezTo>
                  <a:pt x="47435" y="136112"/>
                  <a:pt x="53626" y="142685"/>
                  <a:pt x="61532" y="142875"/>
                </a:cubicBezTo>
                <a:cubicBezTo>
                  <a:pt x="61532" y="142875"/>
                  <a:pt x="61627" y="142875"/>
                  <a:pt x="61722" y="142875"/>
                </a:cubicBezTo>
                <a:lnTo>
                  <a:pt x="71247" y="142875"/>
                </a:lnTo>
                <a:cubicBezTo>
                  <a:pt x="79153" y="142970"/>
                  <a:pt x="85630" y="136684"/>
                  <a:pt x="85725" y="128778"/>
                </a:cubicBezTo>
                <a:cubicBezTo>
                  <a:pt x="85725" y="128588"/>
                  <a:pt x="85725" y="128397"/>
                  <a:pt x="85725" y="128207"/>
                </a:cubicBezTo>
                <a:lnTo>
                  <a:pt x="85725" y="122492"/>
                </a:lnTo>
                <a:lnTo>
                  <a:pt x="142875" y="122492"/>
                </a:lnTo>
                <a:lnTo>
                  <a:pt x="142875" y="128207"/>
                </a:lnTo>
                <a:cubicBezTo>
                  <a:pt x="142875" y="136112"/>
                  <a:pt x="149257" y="142494"/>
                  <a:pt x="157163" y="142494"/>
                </a:cubicBezTo>
                <a:lnTo>
                  <a:pt x="166688" y="142494"/>
                </a:lnTo>
                <a:cubicBezTo>
                  <a:pt x="174593" y="142494"/>
                  <a:pt x="180975" y="136112"/>
                  <a:pt x="180975" y="128207"/>
                </a:cubicBezTo>
                <a:lnTo>
                  <a:pt x="180975" y="122492"/>
                </a:lnTo>
                <a:lnTo>
                  <a:pt x="204788" y="122492"/>
                </a:lnTo>
                <a:lnTo>
                  <a:pt x="204788" y="189167"/>
                </a:lnTo>
                <a:close/>
                <a:moveTo>
                  <a:pt x="57150" y="117729"/>
                </a:moveTo>
                <a:lnTo>
                  <a:pt x="57150" y="117729"/>
                </a:lnTo>
                <a:lnTo>
                  <a:pt x="57150" y="110014"/>
                </a:lnTo>
                <a:lnTo>
                  <a:pt x="76200" y="110014"/>
                </a:lnTo>
                <a:lnTo>
                  <a:pt x="76200" y="128111"/>
                </a:lnTo>
                <a:cubicBezTo>
                  <a:pt x="76200" y="130778"/>
                  <a:pt x="74105" y="132874"/>
                  <a:pt x="71438" y="132874"/>
                </a:cubicBezTo>
                <a:lnTo>
                  <a:pt x="61913" y="132874"/>
                </a:lnTo>
                <a:cubicBezTo>
                  <a:pt x="59245" y="132874"/>
                  <a:pt x="57150" y="130778"/>
                  <a:pt x="57150" y="128111"/>
                </a:cubicBezTo>
                <a:lnTo>
                  <a:pt x="57150" y="117729"/>
                </a:lnTo>
                <a:close/>
                <a:moveTo>
                  <a:pt x="171450" y="128207"/>
                </a:moveTo>
                <a:cubicBezTo>
                  <a:pt x="171450" y="130874"/>
                  <a:pt x="169355" y="132969"/>
                  <a:pt x="166688" y="132969"/>
                </a:cubicBezTo>
                <a:lnTo>
                  <a:pt x="157163" y="132969"/>
                </a:lnTo>
                <a:cubicBezTo>
                  <a:pt x="154496" y="132969"/>
                  <a:pt x="152400" y="130874"/>
                  <a:pt x="152400" y="128207"/>
                </a:cubicBezTo>
                <a:lnTo>
                  <a:pt x="152400" y="110109"/>
                </a:lnTo>
                <a:lnTo>
                  <a:pt x="171450" y="110109"/>
                </a:lnTo>
                <a:lnTo>
                  <a:pt x="171450" y="128207"/>
                </a:lnTo>
                <a:close/>
                <a:moveTo>
                  <a:pt x="219075" y="98679"/>
                </a:moveTo>
                <a:cubicBezTo>
                  <a:pt x="219075" y="106585"/>
                  <a:pt x="212693" y="112967"/>
                  <a:pt x="204788" y="112967"/>
                </a:cubicBezTo>
                <a:lnTo>
                  <a:pt x="180975" y="112967"/>
                </a:lnTo>
                <a:lnTo>
                  <a:pt x="180975" y="105251"/>
                </a:lnTo>
                <a:cubicBezTo>
                  <a:pt x="180975" y="102584"/>
                  <a:pt x="178880" y="100489"/>
                  <a:pt x="176213" y="100489"/>
                </a:cubicBezTo>
                <a:lnTo>
                  <a:pt x="147638" y="100489"/>
                </a:lnTo>
                <a:cubicBezTo>
                  <a:pt x="144971" y="100489"/>
                  <a:pt x="142875" y="102584"/>
                  <a:pt x="142875" y="105251"/>
                </a:cubicBezTo>
                <a:lnTo>
                  <a:pt x="142875" y="112967"/>
                </a:lnTo>
                <a:lnTo>
                  <a:pt x="85725" y="112967"/>
                </a:lnTo>
                <a:lnTo>
                  <a:pt x="85725" y="105251"/>
                </a:lnTo>
                <a:cubicBezTo>
                  <a:pt x="85725" y="102584"/>
                  <a:pt x="83630" y="100489"/>
                  <a:pt x="80963" y="100489"/>
                </a:cubicBezTo>
                <a:lnTo>
                  <a:pt x="52388" y="100489"/>
                </a:lnTo>
                <a:cubicBezTo>
                  <a:pt x="49720" y="100489"/>
                  <a:pt x="47625" y="102584"/>
                  <a:pt x="47625" y="105251"/>
                </a:cubicBezTo>
                <a:lnTo>
                  <a:pt x="47625" y="112967"/>
                </a:lnTo>
                <a:lnTo>
                  <a:pt x="23813" y="112967"/>
                </a:lnTo>
                <a:cubicBezTo>
                  <a:pt x="15907" y="112967"/>
                  <a:pt x="9525" y="106585"/>
                  <a:pt x="9525" y="98679"/>
                </a:cubicBezTo>
                <a:lnTo>
                  <a:pt x="9525" y="98679"/>
                </a:lnTo>
                <a:lnTo>
                  <a:pt x="9525" y="46292"/>
                </a:lnTo>
                <a:lnTo>
                  <a:pt x="219075" y="46292"/>
                </a:lnTo>
                <a:lnTo>
                  <a:pt x="219075" y="9867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defTabSz="554218"/>
            <a:endParaRPr lang="ru-RU" sz="1091">
              <a:solidFill>
                <a:prstClr val="black"/>
              </a:solidFill>
              <a:latin typeface="DIN Pro Regular"/>
            </a:endParaRPr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829C4A10-DBCC-488A-A2BF-5A21F470D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8418" y="3313564"/>
            <a:ext cx="182528" cy="182528"/>
          </a:xfrm>
          <a:prstGeom prst="rect">
            <a:avLst/>
          </a:prstGeom>
        </p:spPr>
      </p:pic>
      <p:sp>
        <p:nvSpPr>
          <p:cNvPr id="142" name="object 51">
            <a:extLst>
              <a:ext uri="{FF2B5EF4-FFF2-40B4-BE49-F238E27FC236}">
                <a16:creationId xmlns:a16="http://schemas.microsoft.com/office/drawing/2014/main" id="{D6E30A94-0B9F-464E-AE8D-3A0E3A18E0D4}"/>
              </a:ext>
            </a:extLst>
          </p:cNvPr>
          <p:cNvSpPr/>
          <p:nvPr/>
        </p:nvSpPr>
        <p:spPr>
          <a:xfrm>
            <a:off x="8652455" y="3311299"/>
            <a:ext cx="198750" cy="187058"/>
          </a:xfrm>
          <a:custGeom>
            <a:avLst/>
            <a:gdLst/>
            <a:ahLst/>
            <a:cxnLst/>
            <a:rect l="l" t="t" r="r" b="b"/>
            <a:pathLst>
              <a:path w="367029" h="345440">
                <a:moveTo>
                  <a:pt x="359256" y="259698"/>
                </a:moveTo>
                <a:lnTo>
                  <a:pt x="0" y="259698"/>
                </a:lnTo>
                <a:lnTo>
                  <a:pt x="0" y="345078"/>
                </a:lnTo>
                <a:lnTo>
                  <a:pt x="359256" y="345078"/>
                </a:lnTo>
                <a:lnTo>
                  <a:pt x="359256" y="316618"/>
                </a:lnTo>
                <a:lnTo>
                  <a:pt x="28742" y="316618"/>
                </a:lnTo>
                <a:lnTo>
                  <a:pt x="28742" y="288158"/>
                </a:lnTo>
                <a:lnTo>
                  <a:pt x="359256" y="288158"/>
                </a:lnTo>
                <a:lnTo>
                  <a:pt x="359256" y="259698"/>
                </a:lnTo>
                <a:close/>
              </a:path>
              <a:path w="367029" h="345440">
                <a:moveTo>
                  <a:pt x="359256" y="288158"/>
                </a:moveTo>
                <a:lnTo>
                  <a:pt x="330523" y="288158"/>
                </a:lnTo>
                <a:lnTo>
                  <a:pt x="330523" y="316618"/>
                </a:lnTo>
                <a:lnTo>
                  <a:pt x="359256" y="316618"/>
                </a:lnTo>
                <a:lnTo>
                  <a:pt x="359256" y="288158"/>
                </a:lnTo>
                <a:close/>
              </a:path>
              <a:path w="367029" h="345440">
                <a:moveTo>
                  <a:pt x="97002" y="160089"/>
                </a:moveTo>
                <a:lnTo>
                  <a:pt x="68259" y="160089"/>
                </a:lnTo>
                <a:lnTo>
                  <a:pt x="68259" y="259698"/>
                </a:lnTo>
                <a:lnTo>
                  <a:pt x="97002" y="259698"/>
                </a:lnTo>
                <a:lnTo>
                  <a:pt x="97002" y="160089"/>
                </a:lnTo>
                <a:close/>
              </a:path>
              <a:path w="367029" h="345440">
                <a:moveTo>
                  <a:pt x="165261" y="160089"/>
                </a:moveTo>
                <a:lnTo>
                  <a:pt x="136519" y="160089"/>
                </a:lnTo>
                <a:lnTo>
                  <a:pt x="136519" y="259698"/>
                </a:lnTo>
                <a:lnTo>
                  <a:pt x="165261" y="259698"/>
                </a:lnTo>
                <a:lnTo>
                  <a:pt x="165261" y="160089"/>
                </a:lnTo>
                <a:close/>
              </a:path>
              <a:path w="367029" h="345440">
                <a:moveTo>
                  <a:pt x="229930" y="160089"/>
                </a:moveTo>
                <a:lnTo>
                  <a:pt x="201187" y="160089"/>
                </a:lnTo>
                <a:lnTo>
                  <a:pt x="201187" y="259698"/>
                </a:lnTo>
                <a:lnTo>
                  <a:pt x="229930" y="259698"/>
                </a:lnTo>
                <a:lnTo>
                  <a:pt x="229930" y="160089"/>
                </a:lnTo>
                <a:close/>
              </a:path>
              <a:path w="367029" h="345440">
                <a:moveTo>
                  <a:pt x="298189" y="160089"/>
                </a:moveTo>
                <a:lnTo>
                  <a:pt x="269447" y="160089"/>
                </a:lnTo>
                <a:lnTo>
                  <a:pt x="269447" y="259698"/>
                </a:lnTo>
                <a:lnTo>
                  <a:pt x="298189" y="259698"/>
                </a:lnTo>
                <a:lnTo>
                  <a:pt x="298189" y="160089"/>
                </a:lnTo>
                <a:close/>
              </a:path>
              <a:path w="367029" h="345440">
                <a:moveTo>
                  <a:pt x="183219" y="0"/>
                </a:moveTo>
                <a:lnTo>
                  <a:pt x="0" y="160089"/>
                </a:lnTo>
                <a:lnTo>
                  <a:pt x="366449" y="160089"/>
                </a:lnTo>
                <a:lnTo>
                  <a:pt x="333875" y="131629"/>
                </a:lnTo>
                <a:lnTo>
                  <a:pt x="68259" y="131629"/>
                </a:lnTo>
                <a:lnTo>
                  <a:pt x="183219" y="35580"/>
                </a:lnTo>
                <a:lnTo>
                  <a:pt x="223942" y="35580"/>
                </a:lnTo>
                <a:lnTo>
                  <a:pt x="183219" y="0"/>
                </a:lnTo>
                <a:close/>
              </a:path>
              <a:path w="367029" h="345440">
                <a:moveTo>
                  <a:pt x="223942" y="35580"/>
                </a:moveTo>
                <a:lnTo>
                  <a:pt x="183219" y="35580"/>
                </a:lnTo>
                <a:lnTo>
                  <a:pt x="298189" y="131629"/>
                </a:lnTo>
                <a:lnTo>
                  <a:pt x="333875" y="131629"/>
                </a:lnTo>
                <a:lnTo>
                  <a:pt x="223942" y="35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pPr defTabSz="554218"/>
            <a:endParaRPr sz="1091" dirty="0">
              <a:solidFill>
                <a:prstClr val="black"/>
              </a:solidFill>
              <a:latin typeface="DIN Pro Regular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5833BE-22C3-87D9-473B-190599D64B8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94BD73-9479-5D49-AFEE-472A37D46AEC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19</a:t>
            </a:fld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A205C85-2A9C-4C80-ADCB-D076F80DB292}"/>
              </a:ext>
            </a:extLst>
          </p:cNvPr>
          <p:cNvSpPr/>
          <p:nvPr/>
        </p:nvSpPr>
        <p:spPr>
          <a:xfrm>
            <a:off x="0" y="65521"/>
            <a:ext cx="1219928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Организационная структура НОПРИЗ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F38E9-F75D-E5B7-6429-706CEEFE8819}"/>
              </a:ext>
            </a:extLst>
          </p:cNvPr>
          <p:cNvSpPr txBox="1"/>
          <p:nvPr/>
        </p:nvSpPr>
        <p:spPr>
          <a:xfrm>
            <a:off x="210840" y="576408"/>
            <a:ext cx="117703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Шамузафаров Анвар Шамухамедович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НОПРИЗ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 в ноябре 2022 года</a:t>
            </a:r>
          </a:p>
          <a:p>
            <a:pPr algn="just"/>
            <a:endParaRPr lang="ru-RU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Почетный президент НОПРИЗ –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Посохин Михаил Михайлович</a:t>
            </a:r>
          </a:p>
          <a:p>
            <a:pPr algn="just"/>
            <a:endParaRPr lang="ru-RU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Вице-президенты, председатели Комитетов НОПРИЗ: </a:t>
            </a: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Воронцов Алексей Ростиславович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архитектуре и градостроительству, </a:t>
            </a:r>
          </a:p>
          <a:p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Вронец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Петрович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техническому регулированию, ценообразованию и экспертизе, </a:t>
            </a:r>
          </a:p>
          <a:p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Гримитлин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Моисеевич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Комитет по цифровизации архитектурно-строительного проектирования, </a:t>
            </a:r>
          </a:p>
          <a:p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Капинус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Николай Иванович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саморегулированию, </a:t>
            </a:r>
          </a:p>
          <a:p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Лапидус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Азарий Абрамович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инжинирингу архитектурно-строительного проектирования, </a:t>
            </a:r>
          </a:p>
          <a:p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Пасканный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Владимир Иванович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инженерным изысканиям </a:t>
            </a:r>
          </a:p>
          <a:p>
            <a:pPr algn="just"/>
            <a:endParaRPr lang="ru-RU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НОПРИЗ – входят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человек, глава Совета – Президент НОПРИЗ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Ревизионная комиссия –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человек, Председатель –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Мигачёва Ирина Михайловна</a:t>
            </a: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 НОПРИЗ – Руководитель аппарата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Кожуховский Алексей Олегович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  <a:p>
            <a:pPr algn="l"/>
            <a:endParaRPr lang="ru-RU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профквалификациям в области инженерных изысканий, градостроительства, архитектурно-строительного проектирования –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Посохин Михаил Михайлович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135345-0552-BD5F-E7F7-2E287F44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93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449895" y="136525"/>
            <a:ext cx="11474371" cy="12119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ДОРАБОТКА ТЕХНИЧЕСКОГО РЕГЛАМЕНТА ЕАЭС СМиИ</a:t>
            </a:r>
            <a:b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План на март – апрель 2023 г.</a:t>
            </a:r>
          </a:p>
        </p:txBody>
      </p:sp>
      <p:sp>
        <p:nvSpPr>
          <p:cNvPr id="82" name="Freeform 5"/>
          <p:cNvSpPr>
            <a:spLocks/>
          </p:cNvSpPr>
          <p:nvPr/>
        </p:nvSpPr>
        <p:spPr bwMode="auto">
          <a:xfrm>
            <a:off x="590882" y="1738646"/>
            <a:ext cx="10928350" cy="3514725"/>
          </a:xfrm>
          <a:custGeom>
            <a:avLst/>
            <a:gdLst>
              <a:gd name="T0" fmla="*/ 2959 w 3255"/>
              <a:gd name="T1" fmla="*/ 0 h 1045"/>
              <a:gd name="T2" fmla="*/ 1354 w 3255"/>
              <a:gd name="T3" fmla="*/ 0 h 1045"/>
              <a:gd name="T4" fmla="*/ 1353 w 3255"/>
              <a:gd name="T5" fmla="*/ 0 h 1045"/>
              <a:gd name="T6" fmla="*/ 830 w 3255"/>
              <a:gd name="T7" fmla="*/ 0 h 1045"/>
              <a:gd name="T8" fmla="*/ 267 w 3255"/>
              <a:gd name="T9" fmla="*/ 0 h 1045"/>
              <a:gd name="T10" fmla="*/ 267 w 3255"/>
              <a:gd name="T11" fmla="*/ 40 h 1045"/>
              <a:gd name="T12" fmla="*/ 830 w 3255"/>
              <a:gd name="T13" fmla="*/ 40 h 1045"/>
              <a:gd name="T14" fmla="*/ 1353 w 3255"/>
              <a:gd name="T15" fmla="*/ 40 h 1045"/>
              <a:gd name="T16" fmla="*/ 1354 w 3255"/>
              <a:gd name="T17" fmla="*/ 40 h 1045"/>
              <a:gd name="T18" fmla="*/ 2963 w 3255"/>
              <a:gd name="T19" fmla="*/ 39 h 1045"/>
              <a:gd name="T20" fmla="*/ 3215 w 3255"/>
              <a:gd name="T21" fmla="*/ 271 h 1045"/>
              <a:gd name="T22" fmla="*/ 2963 w 3255"/>
              <a:gd name="T23" fmla="*/ 503 h 1045"/>
              <a:gd name="T24" fmla="*/ 1354 w 3255"/>
              <a:gd name="T25" fmla="*/ 502 h 1045"/>
              <a:gd name="T26" fmla="*/ 1353 w 3255"/>
              <a:gd name="T27" fmla="*/ 502 h 1045"/>
              <a:gd name="T28" fmla="*/ 830 w 3255"/>
              <a:gd name="T29" fmla="*/ 502 h 1045"/>
              <a:gd name="T30" fmla="*/ 318 w 3255"/>
              <a:gd name="T31" fmla="*/ 502 h 1045"/>
              <a:gd name="T32" fmla="*/ 275 w 3255"/>
              <a:gd name="T33" fmla="*/ 502 h 1045"/>
              <a:gd name="T34" fmla="*/ 275 w 3255"/>
              <a:gd name="T35" fmla="*/ 1044 h 1045"/>
              <a:gd name="T36" fmla="*/ 307 w 3255"/>
              <a:gd name="T37" fmla="*/ 1045 h 1045"/>
              <a:gd name="T38" fmla="*/ 830 w 3255"/>
              <a:gd name="T39" fmla="*/ 1045 h 1045"/>
              <a:gd name="T40" fmla="*/ 2988 w 3255"/>
              <a:gd name="T41" fmla="*/ 1045 h 1045"/>
              <a:gd name="T42" fmla="*/ 2988 w 3255"/>
              <a:gd name="T43" fmla="*/ 1005 h 1045"/>
              <a:gd name="T44" fmla="*/ 830 w 3255"/>
              <a:gd name="T45" fmla="*/ 1005 h 1045"/>
              <a:gd name="T46" fmla="*/ 307 w 3255"/>
              <a:gd name="T47" fmla="*/ 1005 h 1045"/>
              <a:gd name="T48" fmla="*/ 275 w 3255"/>
              <a:gd name="T49" fmla="*/ 1005 h 1045"/>
              <a:gd name="T50" fmla="*/ 275 w 3255"/>
              <a:gd name="T51" fmla="*/ 542 h 1045"/>
              <a:gd name="T52" fmla="*/ 307 w 3255"/>
              <a:gd name="T53" fmla="*/ 542 h 1045"/>
              <a:gd name="T54" fmla="*/ 830 w 3255"/>
              <a:gd name="T55" fmla="*/ 542 h 1045"/>
              <a:gd name="T56" fmla="*/ 1353 w 3255"/>
              <a:gd name="T57" fmla="*/ 542 h 1045"/>
              <a:gd name="T58" fmla="*/ 1354 w 3255"/>
              <a:gd name="T59" fmla="*/ 542 h 1045"/>
              <a:gd name="T60" fmla="*/ 2959 w 3255"/>
              <a:gd name="T61" fmla="*/ 542 h 1045"/>
              <a:gd name="T62" fmla="*/ 3255 w 3255"/>
              <a:gd name="T63" fmla="*/ 271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5" h="1045">
                <a:moveTo>
                  <a:pt x="2980" y="0"/>
                </a:moveTo>
                <a:cubicBezTo>
                  <a:pt x="2959" y="0"/>
                  <a:pt x="2959" y="0"/>
                  <a:pt x="2959" y="0"/>
                </a:cubicBezTo>
                <a:cubicBezTo>
                  <a:pt x="2959" y="0"/>
                  <a:pt x="2959" y="0"/>
                  <a:pt x="2959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3" y="0"/>
                  <a:pt x="1353" y="0"/>
                  <a:pt x="1353" y="0"/>
                </a:cubicBezTo>
                <a:cubicBezTo>
                  <a:pt x="1353" y="0"/>
                  <a:pt x="1353" y="0"/>
                  <a:pt x="1353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56" y="0"/>
                  <a:pt x="247" y="9"/>
                  <a:pt x="247" y="20"/>
                </a:cubicBezTo>
                <a:cubicBezTo>
                  <a:pt x="247" y="31"/>
                  <a:pt x="256" y="40"/>
                  <a:pt x="267" y="4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830" y="40"/>
                  <a:pt x="830" y="40"/>
                  <a:pt x="830" y="40"/>
                </a:cubicBezTo>
                <a:cubicBezTo>
                  <a:pt x="1353" y="40"/>
                  <a:pt x="1353" y="40"/>
                  <a:pt x="1353" y="40"/>
                </a:cubicBezTo>
                <a:cubicBezTo>
                  <a:pt x="1353" y="40"/>
                  <a:pt x="1353" y="40"/>
                  <a:pt x="1353" y="40"/>
                </a:cubicBezTo>
                <a:cubicBezTo>
                  <a:pt x="1353" y="40"/>
                  <a:pt x="1353" y="40"/>
                  <a:pt x="1354" y="40"/>
                </a:cubicBezTo>
                <a:cubicBezTo>
                  <a:pt x="2959" y="40"/>
                  <a:pt x="2959" y="40"/>
                  <a:pt x="2959" y="40"/>
                </a:cubicBezTo>
                <a:cubicBezTo>
                  <a:pt x="2960" y="40"/>
                  <a:pt x="2962" y="40"/>
                  <a:pt x="2963" y="39"/>
                </a:cubicBezTo>
                <a:cubicBezTo>
                  <a:pt x="2980" y="39"/>
                  <a:pt x="2980" y="39"/>
                  <a:pt x="2980" y="39"/>
                </a:cubicBezTo>
                <a:cubicBezTo>
                  <a:pt x="3110" y="39"/>
                  <a:pt x="3215" y="143"/>
                  <a:pt x="3215" y="271"/>
                </a:cubicBezTo>
                <a:cubicBezTo>
                  <a:pt x="3215" y="399"/>
                  <a:pt x="3110" y="503"/>
                  <a:pt x="2980" y="503"/>
                </a:cubicBezTo>
                <a:cubicBezTo>
                  <a:pt x="2963" y="503"/>
                  <a:pt x="2963" y="503"/>
                  <a:pt x="2963" y="503"/>
                </a:cubicBezTo>
                <a:cubicBezTo>
                  <a:pt x="2962" y="502"/>
                  <a:pt x="2960" y="502"/>
                  <a:pt x="2959" y="502"/>
                </a:cubicBezTo>
                <a:cubicBezTo>
                  <a:pt x="1354" y="502"/>
                  <a:pt x="1354" y="502"/>
                  <a:pt x="1354" y="502"/>
                </a:cubicBezTo>
                <a:cubicBezTo>
                  <a:pt x="1353" y="502"/>
                  <a:pt x="1353" y="502"/>
                  <a:pt x="1353" y="502"/>
                </a:cubicBezTo>
                <a:cubicBezTo>
                  <a:pt x="1353" y="502"/>
                  <a:pt x="1353" y="502"/>
                  <a:pt x="1353" y="502"/>
                </a:cubicBezTo>
                <a:cubicBezTo>
                  <a:pt x="830" y="502"/>
                  <a:pt x="830" y="502"/>
                  <a:pt x="830" y="502"/>
                </a:cubicBezTo>
                <a:cubicBezTo>
                  <a:pt x="830" y="502"/>
                  <a:pt x="830" y="502"/>
                  <a:pt x="830" y="502"/>
                </a:cubicBezTo>
                <a:cubicBezTo>
                  <a:pt x="830" y="502"/>
                  <a:pt x="830" y="502"/>
                  <a:pt x="830" y="502"/>
                </a:cubicBezTo>
                <a:cubicBezTo>
                  <a:pt x="318" y="502"/>
                  <a:pt x="318" y="502"/>
                  <a:pt x="318" y="502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275" y="502"/>
                  <a:pt x="275" y="502"/>
                  <a:pt x="275" y="502"/>
                </a:cubicBezTo>
                <a:cubicBezTo>
                  <a:pt x="123" y="502"/>
                  <a:pt x="0" y="624"/>
                  <a:pt x="0" y="773"/>
                </a:cubicBezTo>
                <a:cubicBezTo>
                  <a:pt x="0" y="923"/>
                  <a:pt x="123" y="1044"/>
                  <a:pt x="275" y="1044"/>
                </a:cubicBezTo>
                <a:cubicBezTo>
                  <a:pt x="304" y="1044"/>
                  <a:pt x="304" y="1044"/>
                  <a:pt x="304" y="1044"/>
                </a:cubicBezTo>
                <a:cubicBezTo>
                  <a:pt x="305" y="1044"/>
                  <a:pt x="306" y="1045"/>
                  <a:pt x="307" y="1045"/>
                </a:cubicBezTo>
                <a:cubicBezTo>
                  <a:pt x="830" y="1045"/>
                  <a:pt x="830" y="1045"/>
                  <a:pt x="830" y="1045"/>
                </a:cubicBezTo>
                <a:cubicBezTo>
                  <a:pt x="830" y="1045"/>
                  <a:pt x="830" y="1045"/>
                  <a:pt x="830" y="1045"/>
                </a:cubicBezTo>
                <a:cubicBezTo>
                  <a:pt x="830" y="1045"/>
                  <a:pt x="830" y="1045"/>
                  <a:pt x="830" y="1045"/>
                </a:cubicBezTo>
                <a:cubicBezTo>
                  <a:pt x="2988" y="1045"/>
                  <a:pt x="2988" y="1045"/>
                  <a:pt x="2988" y="1045"/>
                </a:cubicBezTo>
                <a:cubicBezTo>
                  <a:pt x="2999" y="1045"/>
                  <a:pt x="3008" y="1036"/>
                  <a:pt x="3008" y="1025"/>
                </a:cubicBezTo>
                <a:cubicBezTo>
                  <a:pt x="3008" y="1014"/>
                  <a:pt x="2999" y="1005"/>
                  <a:pt x="2988" y="1005"/>
                </a:cubicBezTo>
                <a:cubicBezTo>
                  <a:pt x="830" y="1005"/>
                  <a:pt x="830" y="1005"/>
                  <a:pt x="830" y="1005"/>
                </a:cubicBezTo>
                <a:cubicBezTo>
                  <a:pt x="830" y="1005"/>
                  <a:pt x="830" y="1005"/>
                  <a:pt x="830" y="1005"/>
                </a:cubicBezTo>
                <a:cubicBezTo>
                  <a:pt x="830" y="1005"/>
                  <a:pt x="830" y="1005"/>
                  <a:pt x="830" y="1005"/>
                </a:cubicBezTo>
                <a:cubicBezTo>
                  <a:pt x="307" y="1005"/>
                  <a:pt x="307" y="1005"/>
                  <a:pt x="307" y="1005"/>
                </a:cubicBezTo>
                <a:cubicBezTo>
                  <a:pt x="305" y="1005"/>
                  <a:pt x="304" y="1005"/>
                  <a:pt x="303" y="1005"/>
                </a:cubicBezTo>
                <a:cubicBezTo>
                  <a:pt x="275" y="1005"/>
                  <a:pt x="275" y="1005"/>
                  <a:pt x="275" y="1005"/>
                </a:cubicBezTo>
                <a:cubicBezTo>
                  <a:pt x="146" y="1005"/>
                  <a:pt x="40" y="901"/>
                  <a:pt x="40" y="773"/>
                </a:cubicBezTo>
                <a:cubicBezTo>
                  <a:pt x="40" y="645"/>
                  <a:pt x="146" y="542"/>
                  <a:pt x="275" y="542"/>
                </a:cubicBezTo>
                <a:cubicBezTo>
                  <a:pt x="302" y="542"/>
                  <a:pt x="302" y="542"/>
                  <a:pt x="302" y="542"/>
                </a:cubicBezTo>
                <a:cubicBezTo>
                  <a:pt x="303" y="542"/>
                  <a:pt x="305" y="542"/>
                  <a:pt x="307" y="542"/>
                </a:cubicBezTo>
                <a:cubicBezTo>
                  <a:pt x="830" y="542"/>
                  <a:pt x="830" y="542"/>
                  <a:pt x="830" y="542"/>
                </a:cubicBezTo>
                <a:cubicBezTo>
                  <a:pt x="830" y="542"/>
                  <a:pt x="830" y="542"/>
                  <a:pt x="830" y="542"/>
                </a:cubicBezTo>
                <a:cubicBezTo>
                  <a:pt x="830" y="542"/>
                  <a:pt x="830" y="542"/>
                  <a:pt x="830" y="542"/>
                </a:cubicBezTo>
                <a:cubicBezTo>
                  <a:pt x="1353" y="542"/>
                  <a:pt x="1353" y="542"/>
                  <a:pt x="1353" y="542"/>
                </a:cubicBezTo>
                <a:cubicBezTo>
                  <a:pt x="1353" y="542"/>
                  <a:pt x="1353" y="542"/>
                  <a:pt x="1353" y="542"/>
                </a:cubicBezTo>
                <a:cubicBezTo>
                  <a:pt x="1353" y="542"/>
                  <a:pt x="1353" y="542"/>
                  <a:pt x="1354" y="542"/>
                </a:cubicBezTo>
                <a:cubicBezTo>
                  <a:pt x="2938" y="542"/>
                  <a:pt x="2938" y="542"/>
                  <a:pt x="2938" y="542"/>
                </a:cubicBezTo>
                <a:cubicBezTo>
                  <a:pt x="2959" y="542"/>
                  <a:pt x="2959" y="542"/>
                  <a:pt x="2959" y="542"/>
                </a:cubicBezTo>
                <a:cubicBezTo>
                  <a:pt x="2980" y="542"/>
                  <a:pt x="2980" y="542"/>
                  <a:pt x="2980" y="542"/>
                </a:cubicBezTo>
                <a:cubicBezTo>
                  <a:pt x="3132" y="542"/>
                  <a:pt x="3255" y="421"/>
                  <a:pt x="3255" y="271"/>
                </a:cubicBezTo>
                <a:cubicBezTo>
                  <a:pt x="3255" y="122"/>
                  <a:pt x="3132" y="0"/>
                  <a:pt x="298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3327744" y="1621306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87" name="Нашивка 86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Пятиугольник 89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543509" y="1634447"/>
            <a:ext cx="1791855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92" name="Нашивка 91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Пятиугольник 93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7741589" y="1621307"/>
            <a:ext cx="2547387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00" name="Нашивка 99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Пятиугольник 101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 rot="10800000">
            <a:off x="1623928" y="3318719"/>
            <a:ext cx="2547388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31" name="Нашивка 130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Пятиугольник 136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5454415" y="4999233"/>
            <a:ext cx="3014073" cy="380608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139" name="Нашивка 138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Пятиугольник 140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1296878" y="4987093"/>
            <a:ext cx="3727938" cy="358337"/>
            <a:chOff x="2728631" y="2228831"/>
            <a:chExt cx="8064011" cy="382167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143" name="Нашивка 142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Пятиугольник 144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8625259" y="5018135"/>
            <a:ext cx="2269863" cy="339435"/>
            <a:chOff x="2728631" y="2228831"/>
            <a:chExt cx="8064011" cy="382167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147" name="Нашивка 146"/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Пятиугольник 148"/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3586313" y="1646586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01.03.2023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5802078" y="1659727"/>
            <a:ext cx="127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07.03.2023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7877640" y="1646587"/>
            <a:ext cx="215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13-17.03.2023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1811101" y="3344002"/>
            <a:ext cx="2101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20-24.03.2023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5759454" y="5024513"/>
            <a:ext cx="2599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29.03 - 07.04.2023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1374805" y="4979731"/>
            <a:ext cx="337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28.03.2023 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BBD70847-55AC-4093-9B3F-016B9C02E08E}"/>
              </a:ext>
            </a:extLst>
          </p:cNvPr>
          <p:cNvSpPr/>
          <p:nvPr/>
        </p:nvSpPr>
        <p:spPr>
          <a:xfrm>
            <a:off x="8767538" y="4947568"/>
            <a:ext cx="198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04.2023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1F610095-3CA7-4E8F-AC4E-DE15785AD0B2}"/>
              </a:ext>
            </a:extLst>
          </p:cNvPr>
          <p:cNvSpPr/>
          <p:nvPr/>
        </p:nvSpPr>
        <p:spPr>
          <a:xfrm>
            <a:off x="3083885" y="2021411"/>
            <a:ext cx="22931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Подготовка протокола Межгосударственной рабочей группы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1F610095-3CA7-4E8F-AC4E-DE15785AD0B2}"/>
              </a:ext>
            </a:extLst>
          </p:cNvPr>
          <p:cNvSpPr/>
          <p:nvPr/>
        </p:nvSpPr>
        <p:spPr>
          <a:xfrm>
            <a:off x="5380394" y="2048518"/>
            <a:ext cx="2293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Доработка проекта </a:t>
            </a:r>
          </a:p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ТР ЕАЭС СМиИ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1F610095-3CA7-4E8F-AC4E-DE15785AD0B2}"/>
              </a:ext>
            </a:extLst>
          </p:cNvPr>
          <p:cNvSpPr/>
          <p:nvPr/>
        </p:nvSpPr>
        <p:spPr>
          <a:xfrm>
            <a:off x="7593834" y="2035378"/>
            <a:ext cx="2962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Совещания по доработанному проекту ТР ЕАЭС СМиИ с Республикой Киргизия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1F610095-3CA7-4E8F-AC4E-DE15785AD0B2}"/>
              </a:ext>
            </a:extLst>
          </p:cNvPr>
          <p:cNvSpPr/>
          <p:nvPr/>
        </p:nvSpPr>
        <p:spPr>
          <a:xfrm>
            <a:off x="1256525" y="5390906"/>
            <a:ext cx="37682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«Проект технического регламента ЕАЭС «О безопасности строительных материалов и изделий». Разработка и обеспечение реализации» 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1F610095-3CA7-4E8F-AC4E-DE15785AD0B2}"/>
              </a:ext>
            </a:extLst>
          </p:cNvPr>
          <p:cNvSpPr/>
          <p:nvPr/>
        </p:nvSpPr>
        <p:spPr>
          <a:xfrm>
            <a:off x="5869184" y="5399257"/>
            <a:ext cx="2293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Доработка проекта </a:t>
            </a:r>
          </a:p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ТР ЕАЭС СМиИ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1F610095-3CA7-4E8F-AC4E-DE15785AD0B2}"/>
              </a:ext>
            </a:extLst>
          </p:cNvPr>
          <p:cNvSpPr/>
          <p:nvPr/>
        </p:nvSpPr>
        <p:spPr>
          <a:xfrm>
            <a:off x="8474907" y="5446564"/>
            <a:ext cx="2593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Проведение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Консультативного комитета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D355136-8FA5-2F7A-FCA6-9ACAA5EC4E8A}"/>
              </a:ext>
            </a:extLst>
          </p:cNvPr>
          <p:cNvSpPr/>
          <p:nvPr/>
        </p:nvSpPr>
        <p:spPr>
          <a:xfrm>
            <a:off x="1623928" y="3661581"/>
            <a:ext cx="267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Совещания по доработанному проекту ТР ЕАЭС СМиИ с Республикой Беларусь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4D6F473-B06A-AB71-0539-AECC6B02BE2B}"/>
              </a:ext>
            </a:extLst>
          </p:cNvPr>
          <p:cNvSpPr/>
          <p:nvPr/>
        </p:nvSpPr>
        <p:spPr>
          <a:xfrm>
            <a:off x="4835201" y="3661582"/>
            <a:ext cx="267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Совещания по доработанному проекту ТР ЕАЭС СМиИ с Республикой Казахстан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F0684DB9-F185-CB00-21B2-CE93F80DCF93}"/>
              </a:ext>
            </a:extLst>
          </p:cNvPr>
          <p:cNvGrpSpPr/>
          <p:nvPr/>
        </p:nvGrpSpPr>
        <p:grpSpPr>
          <a:xfrm rot="10800000">
            <a:off x="4801945" y="3318719"/>
            <a:ext cx="2547388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52" name="Нашивка 130">
              <a:extLst>
                <a:ext uri="{FF2B5EF4-FFF2-40B4-BE49-F238E27FC236}">
                  <a16:creationId xmlns:a16="http://schemas.microsoft.com/office/drawing/2014/main" id="{FEB2D9C8-8BB7-A075-65F5-2A526BD1F60B}"/>
                </a:ext>
              </a:extLst>
            </p:cNvPr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A98CA115-8757-4994-01D8-A5D1325F9323}"/>
                </a:ext>
              </a:extLst>
            </p:cNvPr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ятиугольник 136">
              <a:extLst>
                <a:ext uri="{FF2B5EF4-FFF2-40B4-BE49-F238E27FC236}">
                  <a16:creationId xmlns:a16="http://schemas.microsoft.com/office/drawing/2014/main" id="{7392690E-14AE-BC1D-09AD-5F062A3FE04C}"/>
                </a:ext>
              </a:extLst>
            </p:cNvPr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4521EFE-5B09-7280-0321-3E943DE2EF1A}"/>
              </a:ext>
            </a:extLst>
          </p:cNvPr>
          <p:cNvSpPr/>
          <p:nvPr/>
        </p:nvSpPr>
        <p:spPr>
          <a:xfrm>
            <a:off x="5051931" y="3348336"/>
            <a:ext cx="2101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20-24.03.2023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6DF6E3FE-A17C-0769-B6E7-35949CB5B3E1}"/>
              </a:ext>
            </a:extLst>
          </p:cNvPr>
          <p:cNvGrpSpPr/>
          <p:nvPr/>
        </p:nvGrpSpPr>
        <p:grpSpPr>
          <a:xfrm>
            <a:off x="1264450" y="1637794"/>
            <a:ext cx="1791855" cy="358337"/>
            <a:chOff x="2728631" y="2228831"/>
            <a:chExt cx="8064011" cy="3821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8" name="Нашивка 86">
              <a:extLst>
                <a:ext uri="{FF2B5EF4-FFF2-40B4-BE49-F238E27FC236}">
                  <a16:creationId xmlns:a16="http://schemas.microsoft.com/office/drawing/2014/main" id="{1C16E8B0-2776-8F6C-3948-41D04C92F57E}"/>
                </a:ext>
              </a:extLst>
            </p:cNvPr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6A20C46E-068A-CD53-92D1-2AD1537264A5}"/>
                </a:ext>
              </a:extLst>
            </p:cNvPr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ятиугольник 89">
              <a:extLst>
                <a:ext uri="{FF2B5EF4-FFF2-40B4-BE49-F238E27FC236}">
                  <a16:creationId xmlns:a16="http://schemas.microsoft.com/office/drawing/2014/main" id="{D4D8D969-A78F-F4B5-9770-91391411076D}"/>
                </a:ext>
              </a:extLst>
            </p:cNvPr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6E98F53-CC14-84CA-E47E-CDEA1288EB87}"/>
              </a:ext>
            </a:extLst>
          </p:cNvPr>
          <p:cNvSpPr/>
          <p:nvPr/>
        </p:nvSpPr>
        <p:spPr>
          <a:xfrm>
            <a:off x="1302009" y="1650058"/>
            <a:ext cx="1680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28.02.2023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FFEBF67-51D6-B2F4-667E-CF73383DF217}"/>
              </a:ext>
            </a:extLst>
          </p:cNvPr>
          <p:cNvSpPr/>
          <p:nvPr/>
        </p:nvSpPr>
        <p:spPr>
          <a:xfrm>
            <a:off x="867104" y="2031893"/>
            <a:ext cx="241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Заседание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Межгосударственной рабочей группы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5715E88-9E97-876F-C135-5AC9ECE5308D}"/>
              </a:ext>
            </a:extLst>
          </p:cNvPr>
          <p:cNvSpPr/>
          <p:nvPr/>
        </p:nvSpPr>
        <p:spPr>
          <a:xfrm>
            <a:off x="7817334" y="3644459"/>
            <a:ext cx="267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Совещания по доработанному проекту ТР ЕАЭС СМиИ с Республикой Армения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7E21B89-84F6-E159-0790-87B1DE04BA6C}"/>
              </a:ext>
            </a:extLst>
          </p:cNvPr>
          <p:cNvGrpSpPr/>
          <p:nvPr/>
        </p:nvGrpSpPr>
        <p:grpSpPr>
          <a:xfrm rot="10800000">
            <a:off x="7784078" y="3301596"/>
            <a:ext cx="2547388" cy="358337"/>
            <a:chOff x="2728631" y="2228831"/>
            <a:chExt cx="8064011" cy="382167"/>
          </a:xfrm>
          <a:solidFill>
            <a:srgbClr val="7030A0"/>
          </a:solidFill>
        </p:grpSpPr>
        <p:sp>
          <p:nvSpPr>
            <p:cNvPr id="65" name="Нашивка 130">
              <a:extLst>
                <a:ext uri="{FF2B5EF4-FFF2-40B4-BE49-F238E27FC236}">
                  <a16:creationId xmlns:a16="http://schemas.microsoft.com/office/drawing/2014/main" id="{23BA39C8-7652-4255-8550-CFFDEFA5EFE7}"/>
                </a:ext>
              </a:extLst>
            </p:cNvPr>
            <p:cNvSpPr/>
            <p:nvPr/>
          </p:nvSpPr>
          <p:spPr>
            <a:xfrm>
              <a:off x="2728631" y="2228831"/>
              <a:ext cx="1617785" cy="382167"/>
            </a:xfrm>
            <a:prstGeom prst="chevron">
              <a:avLst>
                <a:gd name="adj" fmla="val 27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894FBCFE-D784-43D3-8FA9-65C010600936}"/>
                </a:ext>
              </a:extLst>
            </p:cNvPr>
            <p:cNvSpPr/>
            <p:nvPr/>
          </p:nvSpPr>
          <p:spPr>
            <a:xfrm>
              <a:off x="3434151" y="2228831"/>
              <a:ext cx="6652971" cy="382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Пятиугольник 136">
              <a:extLst>
                <a:ext uri="{FF2B5EF4-FFF2-40B4-BE49-F238E27FC236}">
                  <a16:creationId xmlns:a16="http://schemas.microsoft.com/office/drawing/2014/main" id="{B0577080-555C-40DB-CA50-319FDA4DE142}"/>
                </a:ext>
              </a:extLst>
            </p:cNvPr>
            <p:cNvSpPr/>
            <p:nvPr/>
          </p:nvSpPr>
          <p:spPr>
            <a:xfrm>
              <a:off x="9587741" y="2228831"/>
              <a:ext cx="1204901" cy="382167"/>
            </a:xfrm>
            <a:prstGeom prst="homePlate">
              <a:avLst>
                <a:gd name="adj" fmla="val 469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3F160E42-7FBB-8007-28D1-4DF18EE893F1}"/>
              </a:ext>
            </a:extLst>
          </p:cNvPr>
          <p:cNvSpPr/>
          <p:nvPr/>
        </p:nvSpPr>
        <p:spPr>
          <a:xfrm>
            <a:off x="8034064" y="3331213"/>
            <a:ext cx="2101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13-17.03.2023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1929A63-BD7A-4140-BA6F-3947819B69F3}"/>
              </a:ext>
            </a:extLst>
          </p:cNvPr>
          <p:cNvSpPr/>
          <p:nvPr/>
        </p:nvSpPr>
        <p:spPr>
          <a:xfrm>
            <a:off x="5869183" y="6028685"/>
            <a:ext cx="2293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92A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+ анализ доказательной базы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8A6094-283F-73CE-FDB5-B96097C6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C869-ECA7-49CB-AE6D-F1251490158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5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66014" y="6470409"/>
            <a:ext cx="370901" cy="365125"/>
          </a:xfrm>
        </p:spPr>
        <p:txBody>
          <a:bodyPr/>
          <a:lstStyle/>
          <a:p>
            <a:fld id="{7ED4AD68-1E0C-4F2E-8572-EAD81F070C45}" type="slidenum">
              <a:rPr lang="ru-RU" sz="1400" b="1" smtClean="0">
                <a:solidFill>
                  <a:schemeClr val="tx1"/>
                </a:solidFill>
              </a:rPr>
              <a:t>21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F38E9-F75D-E5B7-6429-706CEEFE8819}"/>
              </a:ext>
            </a:extLst>
          </p:cNvPr>
          <p:cNvSpPr txBox="1"/>
          <p:nvPr/>
        </p:nvSpPr>
        <p:spPr>
          <a:xfrm>
            <a:off x="107686" y="1913661"/>
            <a:ext cx="1198391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Посохин Михаил Михайлович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Председатель - почетный президент НОПРИЗ, академик РААСН;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Шамузафаров Анвар Шамухамедович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Заместитель председателя, Президент НОПРИЗ, Председатель Комиссии по отбору центров оценки квалификаций;</a:t>
            </a:r>
          </a:p>
          <a:p>
            <a:pPr algn="just"/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Ишин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Васильевич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Заместитель председателя, вице-президент НОСТРОЙ, Председатель апелляционной комиссии.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СПК - Вице-президенты, председатели Комитетов НОПРИЗ: </a:t>
            </a:r>
          </a:p>
          <a:p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Воронцов Алексей Ростиславович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архитектуре и градостроительству; </a:t>
            </a:r>
          </a:p>
          <a:p>
            <a:r>
              <a:rPr lang="ru-RU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Вронец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Петрович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техническому регулированию, ценообразованию и экспертизе; </a:t>
            </a:r>
          </a:p>
          <a:p>
            <a:r>
              <a:rPr lang="ru-RU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Гримитлин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 Моисеевич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Комитет по цифровизации архитектурно-строительного проектирования;</a:t>
            </a:r>
          </a:p>
          <a:p>
            <a:r>
              <a:rPr lang="ru-RU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Капинус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Николай Иванович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саморегулированию;</a:t>
            </a:r>
          </a:p>
          <a:p>
            <a:r>
              <a:rPr lang="ru-RU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Лапидус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Азарий Абрамович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инжинирингу архитектурно-строительного проектирования; </a:t>
            </a:r>
          </a:p>
          <a:p>
            <a:r>
              <a:rPr lang="ru-RU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Пасканный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Владимир Иванович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Комитет по инженерным изысканиям;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Количественный состав СПК –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человека.</a:t>
            </a:r>
          </a:p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структуре СПК созданы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групп 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комиссии.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69AA04F7-FD18-33B4-A3F2-BC76D03A1F7E}"/>
              </a:ext>
            </a:extLst>
          </p:cNvPr>
          <p:cNvSpPr txBox="1">
            <a:spLocks/>
          </p:cNvSpPr>
          <p:nvPr/>
        </p:nvSpPr>
        <p:spPr>
          <a:xfrm>
            <a:off x="45896" y="91911"/>
            <a:ext cx="12044504" cy="1821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Организационная структура Совета по профессиональным квалификациям в области инженерных изысканий, градостроительства, архитектурно-строительного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47792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137662" y="1787044"/>
            <a:ext cx="9916675" cy="3283912"/>
            <a:chOff x="1111688" y="2659119"/>
            <a:chExt cx="9916675" cy="328391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11688" y="2659119"/>
              <a:ext cx="9916674" cy="565712"/>
              <a:chOff x="1111688" y="2659119"/>
              <a:chExt cx="9916674" cy="565712"/>
            </a:xfrm>
          </p:grpSpPr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513490" y="2659119"/>
                <a:ext cx="9514872" cy="5657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3400"/>
                  </a:lnSpc>
                  <a:spcBef>
                    <a:spcPts val="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500"/>
                  </a:lnSpc>
                </a:pPr>
                <a:r>
                  <a:rPr lang="ru-RU" sz="18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ПРОВЕДЕНИЕ МОНИТОРИНГА</a:t>
                </a:r>
              </a:p>
              <a:p>
                <a:pPr marL="355600">
                  <a:lnSpc>
                    <a:spcPts val="1800"/>
                  </a:lnSpc>
                </a:pPr>
                <a:r>
                  <a:rPr lang="ru-RU" sz="1400" dirty="0">
                    <a:latin typeface="Arial" charset="0"/>
                    <a:ea typeface="Arial" charset="0"/>
                    <a:cs typeface="Arial" charset="0"/>
                  </a:rPr>
                  <a:t>рынка труда, обеспечение его потребностей в квалификациях и профессиональном образовании</a:t>
                </a:r>
              </a:p>
            </p:txBody>
          </p:sp>
          <p:pic>
            <p:nvPicPr>
              <p:cNvPr id="9" name="Изображение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1688" y="2700998"/>
                <a:ext cx="270815" cy="252251"/>
              </a:xfrm>
              <a:prstGeom prst="rect">
                <a:avLst/>
              </a:prstGeom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1116883" y="3338669"/>
              <a:ext cx="9911479" cy="565712"/>
              <a:chOff x="1116883" y="2659119"/>
              <a:chExt cx="9911479" cy="565712"/>
            </a:xfrm>
          </p:grpSpPr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1513490" y="2659119"/>
                <a:ext cx="9514872" cy="5657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3400"/>
                  </a:lnSpc>
                  <a:spcBef>
                    <a:spcPts val="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500"/>
                  </a:lnSpc>
                </a:pPr>
                <a:r>
                  <a:rPr lang="ru-RU" sz="18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РАЗРАБОТКА И АКТУАЛИЗАЦИЯ</a:t>
                </a:r>
              </a:p>
              <a:p>
                <a:pPr marL="355600">
                  <a:lnSpc>
                    <a:spcPts val="1800"/>
                  </a:lnSpc>
                </a:pPr>
                <a:r>
                  <a:rPr lang="ru-RU" sz="1400" dirty="0">
                    <a:latin typeface="Arial" charset="0"/>
                    <a:ea typeface="Arial" charset="0"/>
                    <a:cs typeface="Arial" charset="0"/>
                  </a:rPr>
                  <a:t>профессиональных стандартов и квалификационных требований</a:t>
                </a:r>
              </a:p>
            </p:txBody>
          </p:sp>
          <p:pic>
            <p:nvPicPr>
              <p:cNvPr id="13" name="Изображение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883" y="2700998"/>
                <a:ext cx="270815" cy="252251"/>
              </a:xfrm>
              <a:prstGeom prst="rect">
                <a:avLst/>
              </a:prstGeom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1111688" y="4018219"/>
              <a:ext cx="9916674" cy="565712"/>
              <a:chOff x="1111688" y="2659119"/>
              <a:chExt cx="9916674" cy="565712"/>
            </a:xfrm>
          </p:grpSpPr>
          <p:sp>
            <p:nvSpPr>
              <p:cNvPr id="15" name="Объект 2"/>
              <p:cNvSpPr txBox="1">
                <a:spLocks/>
              </p:cNvSpPr>
              <p:nvPr/>
            </p:nvSpPr>
            <p:spPr>
              <a:xfrm>
                <a:off x="1513490" y="2659119"/>
                <a:ext cx="9514872" cy="5657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3400"/>
                  </a:lnSpc>
                  <a:spcBef>
                    <a:spcPts val="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500"/>
                  </a:lnSpc>
                </a:pPr>
                <a:r>
                  <a:rPr lang="ru-RU" sz="18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ОРГАНИЗАЦИЯ</a:t>
                </a:r>
              </a:p>
              <a:p>
                <a:pPr marL="355600">
                  <a:lnSpc>
                    <a:spcPts val="1800"/>
                  </a:lnSpc>
                </a:pPr>
                <a:r>
                  <a:rPr lang="ru-RU" sz="1400" dirty="0">
                    <a:latin typeface="Arial" charset="0"/>
                    <a:ea typeface="Arial" charset="0"/>
                    <a:cs typeface="Arial" charset="0"/>
                  </a:rPr>
                  <a:t>независимой оценки квалификации</a:t>
                </a:r>
              </a:p>
            </p:txBody>
          </p:sp>
          <p:pic>
            <p:nvPicPr>
              <p:cNvPr id="16" name="Изображение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1688" y="2700998"/>
                <a:ext cx="270815" cy="252251"/>
              </a:xfrm>
              <a:prstGeom prst="rect">
                <a:avLst/>
              </a:prstGeom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1111688" y="4697769"/>
              <a:ext cx="9916674" cy="565712"/>
              <a:chOff x="1111688" y="2659119"/>
              <a:chExt cx="9916674" cy="565712"/>
            </a:xfrm>
          </p:grpSpPr>
          <p:sp>
            <p:nvSpPr>
              <p:cNvPr id="18" name="Объект 2"/>
              <p:cNvSpPr txBox="1">
                <a:spLocks/>
              </p:cNvSpPr>
              <p:nvPr/>
            </p:nvSpPr>
            <p:spPr>
              <a:xfrm>
                <a:off x="1513490" y="2659119"/>
                <a:ext cx="9514872" cy="5657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3400"/>
                  </a:lnSpc>
                  <a:spcBef>
                    <a:spcPts val="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500"/>
                  </a:lnSpc>
                </a:pPr>
                <a:r>
                  <a:rPr lang="ru-RU" sz="18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ОРГАНИЗАЦИЯ</a:t>
                </a:r>
              </a:p>
              <a:p>
                <a:pPr marL="355600">
                  <a:lnSpc>
                    <a:spcPts val="1800"/>
                  </a:lnSpc>
                </a:pPr>
                <a:r>
                  <a:rPr lang="ru-RU" sz="1400" dirty="0">
                    <a:latin typeface="Arial" charset="0"/>
                    <a:ea typeface="Arial" charset="0"/>
                    <a:cs typeface="Arial" charset="0"/>
                  </a:rPr>
                  <a:t>профессионально-общественной аккредитации профессиональных образовательных программ</a:t>
                </a:r>
              </a:p>
            </p:txBody>
          </p:sp>
          <p:pic>
            <p:nvPicPr>
              <p:cNvPr id="19" name="Изображение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1688" y="2700998"/>
                <a:ext cx="270815" cy="252251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1111689" y="5377319"/>
              <a:ext cx="9916674" cy="565712"/>
              <a:chOff x="1111688" y="2659119"/>
              <a:chExt cx="9916674" cy="565712"/>
            </a:xfrm>
          </p:grpSpPr>
          <p:sp>
            <p:nvSpPr>
              <p:cNvPr id="21" name="Объект 2"/>
              <p:cNvSpPr txBox="1">
                <a:spLocks/>
              </p:cNvSpPr>
              <p:nvPr/>
            </p:nvSpPr>
            <p:spPr>
              <a:xfrm>
                <a:off x="1513490" y="2659119"/>
                <a:ext cx="9514872" cy="5657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ts val="3400"/>
                  </a:lnSpc>
                  <a:spcBef>
                    <a:spcPts val="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3500" b="0" i="0" kern="1200">
                    <a:solidFill>
                      <a:schemeClr val="tx1"/>
                    </a:solidFill>
                    <a:latin typeface="DIN Pro Medium" charset="0"/>
                    <a:ea typeface="DIN Pro Medium" charset="0"/>
                    <a:cs typeface="DIN Pro Medium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500"/>
                  </a:lnSpc>
                </a:pPr>
                <a:r>
                  <a:rPr lang="ru-RU" sz="18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ПРОВЕДЕНИЕ ЭКСПЕРТИЗЫ</a:t>
                </a:r>
              </a:p>
              <a:p>
                <a:pPr marL="355600">
                  <a:lnSpc>
                    <a:spcPts val="1800"/>
                  </a:lnSpc>
                </a:pPr>
                <a:r>
                  <a:rPr lang="ru-RU" sz="1400" dirty="0">
                    <a:latin typeface="Arial" charset="0"/>
                    <a:ea typeface="Arial" charset="0"/>
                    <a:cs typeface="Arial" charset="0"/>
                  </a:rPr>
                  <a:t>федеральных государственных образовательных стандартов профессионального образования, примерных образовательных программ и их проектов, оценку их соответствия профессиональным стандартам</a:t>
                </a:r>
              </a:p>
            </p:txBody>
          </p:sp>
          <p:pic>
            <p:nvPicPr>
              <p:cNvPr id="22" name="Изображение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1688" y="2700998"/>
                <a:ext cx="270815" cy="252251"/>
              </a:xfrm>
              <a:prstGeom prst="rect">
                <a:avLst/>
              </a:prstGeom>
            </p:spPr>
          </p:pic>
        </p:grpSp>
      </p:grpSp>
      <p:sp>
        <p:nvSpPr>
          <p:cNvPr id="3" name="Объект 6">
            <a:extLst>
              <a:ext uri="{FF2B5EF4-FFF2-40B4-BE49-F238E27FC236}">
                <a16:creationId xmlns:a16="http://schemas.microsoft.com/office/drawing/2014/main" id="{B21A5F95-4341-5D54-42B5-D4B5B1A39805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1094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Основные направления деятельности Советов по профессиональным квалификациям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EEC38B-B86D-53A8-273B-F7C1394A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15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163637" y="1710261"/>
            <a:ext cx="2160001" cy="1826387"/>
            <a:chOff x="1163637" y="1843088"/>
            <a:chExt cx="2160001" cy="1826387"/>
          </a:xfrm>
        </p:grpSpPr>
        <p:sp>
          <p:nvSpPr>
            <p:cNvPr id="5" name="TextBox 4"/>
            <p:cNvSpPr txBox="1"/>
            <p:nvPr/>
          </p:nvSpPr>
          <p:spPr>
            <a:xfrm>
              <a:off x="1163637" y="3005239"/>
              <a:ext cx="2113953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профессиональных </a:t>
              </a:r>
            </a:p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стандартов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3638" y="1843088"/>
              <a:ext cx="1510308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6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45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163638" y="2938167"/>
              <a:ext cx="2160000" cy="0"/>
            </a:xfrm>
            <a:prstGeom prst="line">
              <a:avLst/>
            </a:prstGeom>
            <a:ln w="22225">
              <a:solidFill>
                <a:srgbClr val="005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4186676" y="1710261"/>
            <a:ext cx="2340001" cy="1826387"/>
            <a:chOff x="1163637" y="1843088"/>
            <a:chExt cx="2340001" cy="1826387"/>
          </a:xfrm>
        </p:grpSpPr>
        <p:sp>
          <p:nvSpPr>
            <p:cNvPr id="11" name="TextBox 10"/>
            <p:cNvSpPr txBox="1"/>
            <p:nvPr/>
          </p:nvSpPr>
          <p:spPr>
            <a:xfrm>
              <a:off x="1163637" y="3005239"/>
              <a:ext cx="1661107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квалификаций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3638" y="1843088"/>
              <a:ext cx="1138592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6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86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63638" y="2938167"/>
              <a:ext cx="2340000" cy="0"/>
            </a:xfrm>
            <a:prstGeom prst="line">
              <a:avLst/>
            </a:prstGeom>
            <a:ln w="22225">
              <a:solidFill>
                <a:srgbClr val="005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7360513" y="1710261"/>
            <a:ext cx="2160000" cy="1826387"/>
            <a:chOff x="1163638" y="1843088"/>
            <a:chExt cx="2160000" cy="1826387"/>
          </a:xfrm>
        </p:grpSpPr>
        <p:sp>
          <p:nvSpPr>
            <p:cNvPr id="15" name="TextBox 14"/>
            <p:cNvSpPr txBox="1"/>
            <p:nvPr/>
          </p:nvSpPr>
          <p:spPr>
            <a:xfrm>
              <a:off x="1185411" y="3005239"/>
              <a:ext cx="1299700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оценочных средств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3638" y="1843088"/>
              <a:ext cx="1047152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6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56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63638" y="2938167"/>
              <a:ext cx="2160000" cy="0"/>
            </a:xfrm>
            <a:prstGeom prst="line">
              <a:avLst/>
            </a:prstGeom>
            <a:ln w="22225">
              <a:solidFill>
                <a:srgbClr val="005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1078294" y="3603719"/>
            <a:ext cx="2245344" cy="2294509"/>
            <a:chOff x="1078294" y="1843088"/>
            <a:chExt cx="2245344" cy="2294509"/>
          </a:xfrm>
        </p:grpSpPr>
        <p:sp>
          <p:nvSpPr>
            <p:cNvPr id="20" name="TextBox 19"/>
            <p:cNvSpPr txBox="1"/>
            <p:nvPr/>
          </p:nvSpPr>
          <p:spPr>
            <a:xfrm>
              <a:off x="1163636" y="3005239"/>
              <a:ext cx="2113954" cy="1132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экзаменационных площадки</a:t>
              </a:r>
              <a:br>
                <a:rPr lang="ru-RU" dirty="0">
                  <a:latin typeface="Arial" charset="0"/>
                  <a:ea typeface="Arial" charset="0"/>
                  <a:cs typeface="Arial" charset="0"/>
                </a:rPr>
              </a:br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для проведения экзаменов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8294" y="1843088"/>
              <a:ext cx="1510308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6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155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63638" y="2938167"/>
              <a:ext cx="2160000" cy="0"/>
            </a:xfrm>
            <a:prstGeom prst="line">
              <a:avLst/>
            </a:prstGeom>
            <a:ln w="22225">
              <a:solidFill>
                <a:srgbClr val="005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186676" y="3603719"/>
            <a:ext cx="2693095" cy="1826676"/>
            <a:chOff x="1102677" y="1843088"/>
            <a:chExt cx="2693095" cy="1826676"/>
          </a:xfrm>
        </p:grpSpPr>
        <p:sp>
          <p:nvSpPr>
            <p:cNvPr id="37" name="TextBox 36"/>
            <p:cNvSpPr txBox="1"/>
            <p:nvPr/>
          </p:nvSpPr>
          <p:spPr>
            <a:xfrm>
              <a:off x="1163636" y="3005528"/>
              <a:ext cx="2407396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профессиональных </a:t>
              </a:r>
            </a:p>
            <a:p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экзаменов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02677" y="1843088"/>
              <a:ext cx="2693095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6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36 000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163638" y="2938167"/>
              <a:ext cx="2340000" cy="0"/>
            </a:xfrm>
            <a:prstGeom prst="line">
              <a:avLst/>
            </a:prstGeom>
            <a:ln w="22225">
              <a:solidFill>
                <a:srgbClr val="005C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13" y="3984877"/>
            <a:ext cx="3667850" cy="763600"/>
          </a:xfrm>
          <a:prstGeom prst="rect">
            <a:avLst/>
          </a:prstGeom>
        </p:spPr>
      </p:pic>
      <p:sp>
        <p:nvSpPr>
          <p:cNvPr id="2" name="Объект 6">
            <a:extLst>
              <a:ext uri="{FF2B5EF4-FFF2-40B4-BE49-F238E27FC236}">
                <a16:creationId xmlns:a16="http://schemas.microsoft.com/office/drawing/2014/main" id="{F8F0EFB5-EA82-77CA-191D-9FC106E9E2BA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1094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Совет по профессиональным квалификациям в области инженерных изысканий, градостроительства, архитектурно-строительного проектирования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5B37AB-017C-2859-8B82-4C6915E2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0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1" y="624727"/>
            <a:ext cx="10376572" cy="5663031"/>
          </a:xfrm>
          <a:prstGeom prst="rect">
            <a:avLst/>
          </a:prstGeom>
        </p:spPr>
      </p:pic>
      <p:sp>
        <p:nvSpPr>
          <p:cNvPr id="9" name="object 40"/>
          <p:cNvSpPr txBox="1"/>
          <p:nvPr/>
        </p:nvSpPr>
        <p:spPr>
          <a:xfrm>
            <a:off x="410216" y="4953332"/>
            <a:ext cx="5223183" cy="1800063"/>
          </a:xfrm>
          <a:prstGeom prst="rect">
            <a:avLst/>
          </a:prstGeom>
        </p:spPr>
        <p:txBody>
          <a:bodyPr vert="horz" wrap="square" lIns="0" tIns="85934" rIns="0" bIns="0" rtlCol="0">
            <a:spAutoFit/>
          </a:bodyPr>
          <a:lstStyle/>
          <a:p>
            <a:pPr marL="11580">
              <a:spcBef>
                <a:spcPts val="677"/>
              </a:spcBef>
              <a:buClr>
                <a:srgbClr val="DE202A"/>
              </a:buClr>
              <a:tabLst>
                <a:tab pos="183444" algn="l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России -</a:t>
            </a:r>
            <a:r>
              <a:rPr sz="1600" spc="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sz="1600" spc="-13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 с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ЭЦ, </a:t>
            </a:r>
          </a:p>
          <a:p>
            <a:pPr marL="11580">
              <a:spcBef>
                <a:spcPts val="677"/>
              </a:spcBef>
              <a:buClr>
                <a:srgbClr val="DE202A"/>
              </a:buClr>
              <a:tabLst>
                <a:tab pos="183444" algn="l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г. Мариуполь.</a:t>
            </a:r>
          </a:p>
          <a:p>
            <a:pPr marL="11580">
              <a:spcBef>
                <a:spcPts val="677"/>
              </a:spcBef>
              <a:buClr>
                <a:srgbClr val="DE202A"/>
              </a:buClr>
              <a:tabLst>
                <a:tab pos="183444" algn="l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 проведения экзаменов, из них: </a:t>
            </a:r>
          </a:p>
          <a:p>
            <a:pPr marL="11580">
              <a:spcBef>
                <a:spcPts val="677"/>
              </a:spcBef>
              <a:buClr>
                <a:srgbClr val="DE202A"/>
              </a:buClr>
              <a:tabLst>
                <a:tab pos="183444" algn="l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архитектурно-строительное проектирование;</a:t>
            </a:r>
          </a:p>
          <a:p>
            <a:pPr marL="11580">
              <a:spcBef>
                <a:spcPts val="677"/>
              </a:spcBef>
              <a:buClr>
                <a:srgbClr val="DE202A"/>
              </a:buClr>
              <a:tabLst>
                <a:tab pos="183444" algn="l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инженерные изыскания.</a:t>
            </a: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94D5E7A4-064D-5E15-6E33-CE017AE28240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5694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Места прохождения независимой оценки квалификации</a:t>
            </a:r>
          </a:p>
          <a:p>
            <a:pPr algn="ctr">
              <a:lnSpc>
                <a:spcPts val="3400"/>
              </a:lnSpc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EE0793-FD35-5ACB-5853-1B7C5CCCA5FF}"/>
              </a:ext>
            </a:extLst>
          </p:cNvPr>
          <p:cNvGrpSpPr/>
          <p:nvPr/>
        </p:nvGrpSpPr>
        <p:grpSpPr>
          <a:xfrm>
            <a:off x="8287423" y="3125095"/>
            <a:ext cx="870097" cy="447415"/>
            <a:chOff x="5477661" y="4733863"/>
            <a:chExt cx="870097" cy="447415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DF06923-DD47-C317-6AAE-C2D9ABDCD578}"/>
                </a:ext>
              </a:extLst>
            </p:cNvPr>
            <p:cNvGrpSpPr/>
            <p:nvPr/>
          </p:nvGrpSpPr>
          <p:grpSpPr>
            <a:xfrm>
              <a:off x="5902842" y="4733863"/>
              <a:ext cx="444916" cy="267099"/>
              <a:chOff x="5222862" y="5532866"/>
              <a:chExt cx="618639" cy="171450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F1C7F2ED-BD06-F7B9-21D0-60096BE0AED0}"/>
                  </a:ext>
                </a:extLst>
              </p:cNvPr>
              <p:cNvSpPr/>
              <p:nvPr/>
            </p:nvSpPr>
            <p:spPr>
              <a:xfrm>
                <a:off x="5222862" y="5532866"/>
                <a:ext cx="618639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29707D-9C2E-AD8F-D96A-D45027832B52}"/>
                  </a:ext>
                </a:extLst>
              </p:cNvPr>
              <p:cNvSpPr txBox="1"/>
              <p:nvPr/>
            </p:nvSpPr>
            <p:spPr>
              <a:xfrm>
                <a:off x="5265510" y="5539566"/>
                <a:ext cx="533342" cy="158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7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DD3DA77-3B4C-612B-6C0B-998C59216640}"/>
                </a:ext>
              </a:extLst>
            </p:cNvPr>
            <p:cNvGrpSpPr/>
            <p:nvPr/>
          </p:nvGrpSpPr>
          <p:grpSpPr>
            <a:xfrm>
              <a:off x="5477661" y="4891198"/>
              <a:ext cx="393202" cy="290080"/>
              <a:chOff x="5477661" y="4891198"/>
              <a:chExt cx="393202" cy="290080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4A1FF4D1-5AFA-7221-D8E8-8C4A8CA23948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id="{ADC9BEA4-E2F2-6FCF-A4B3-F5788303F926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4BD32ECF-C0D2-717A-FEC1-E79F86D3B97A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24" name="Соединительная линия уступом 23">
                <a:extLst>
                  <a:ext uri="{FF2B5EF4-FFF2-40B4-BE49-F238E27FC236}">
                    <a16:creationId xmlns:a16="http://schemas.microsoft.com/office/drawing/2014/main" id="{5E1F23FF-C305-061F-4D7A-98D796DE5A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9964" y="4891198"/>
                <a:ext cx="300899" cy="193635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8FF28F8-5C8D-48FD-0395-23CB113F0FD3}"/>
              </a:ext>
            </a:extLst>
          </p:cNvPr>
          <p:cNvGrpSpPr/>
          <p:nvPr/>
        </p:nvGrpSpPr>
        <p:grpSpPr>
          <a:xfrm>
            <a:off x="6236188" y="4044301"/>
            <a:ext cx="870097" cy="447415"/>
            <a:chOff x="5477661" y="4733863"/>
            <a:chExt cx="870097" cy="447415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534FD81-B5AD-8EB2-AD27-7A1DFDD9C28B}"/>
                </a:ext>
              </a:extLst>
            </p:cNvPr>
            <p:cNvGrpSpPr/>
            <p:nvPr/>
          </p:nvGrpSpPr>
          <p:grpSpPr>
            <a:xfrm>
              <a:off x="5902842" y="4733863"/>
              <a:ext cx="444916" cy="267099"/>
              <a:chOff x="5222862" y="5532866"/>
              <a:chExt cx="618639" cy="171450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ED20485-D539-6AAF-A1CA-10BEAB1D6F37}"/>
                  </a:ext>
                </a:extLst>
              </p:cNvPr>
              <p:cNvSpPr/>
              <p:nvPr/>
            </p:nvSpPr>
            <p:spPr>
              <a:xfrm>
                <a:off x="5222862" y="5532866"/>
                <a:ext cx="618639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6C43E6-61AB-49E0-CE2A-E3EEBDFEEF62}"/>
                  </a:ext>
                </a:extLst>
              </p:cNvPr>
              <p:cNvSpPr txBox="1"/>
              <p:nvPr/>
            </p:nvSpPr>
            <p:spPr>
              <a:xfrm>
                <a:off x="5265510" y="5539566"/>
                <a:ext cx="533342" cy="158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14</a:t>
                </a: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C0CB004-8F5C-932F-314A-E634C33EAC02}"/>
                </a:ext>
              </a:extLst>
            </p:cNvPr>
            <p:cNvGrpSpPr/>
            <p:nvPr/>
          </p:nvGrpSpPr>
          <p:grpSpPr>
            <a:xfrm>
              <a:off x="5477661" y="4891198"/>
              <a:ext cx="393202" cy="290080"/>
              <a:chOff x="5477661" y="4891198"/>
              <a:chExt cx="393202" cy="290080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B4E8F5A9-F04E-9A90-300F-A9E65E043890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38" name="Овал 37">
                  <a:extLst>
                    <a:ext uri="{FF2B5EF4-FFF2-40B4-BE49-F238E27FC236}">
                      <a16:creationId xmlns:a16="http://schemas.microsoft.com/office/drawing/2014/main" id="{CD59ACDA-60BC-C701-E0EC-87C9B94F871B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5B41FB85-C46F-08D1-8094-096F28D8A6E0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7" name="Соединительная линия уступом 36">
                <a:extLst>
                  <a:ext uri="{FF2B5EF4-FFF2-40B4-BE49-F238E27FC236}">
                    <a16:creationId xmlns:a16="http://schemas.microsoft.com/office/drawing/2014/main" id="{B830E03B-851B-9109-4F42-7E87F89B03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9964" y="4891198"/>
                <a:ext cx="300899" cy="193635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6B7CF0F-FD87-2ADD-0C90-BB488F4487F4}"/>
              </a:ext>
            </a:extLst>
          </p:cNvPr>
          <p:cNvGrpSpPr/>
          <p:nvPr/>
        </p:nvGrpSpPr>
        <p:grpSpPr>
          <a:xfrm>
            <a:off x="4615541" y="3547310"/>
            <a:ext cx="870097" cy="447415"/>
            <a:chOff x="5477661" y="4733863"/>
            <a:chExt cx="870097" cy="447415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D3C7D014-5C5F-156F-F065-87102E601609}"/>
                </a:ext>
              </a:extLst>
            </p:cNvPr>
            <p:cNvGrpSpPr/>
            <p:nvPr/>
          </p:nvGrpSpPr>
          <p:grpSpPr>
            <a:xfrm>
              <a:off x="5902842" y="4733863"/>
              <a:ext cx="444916" cy="267099"/>
              <a:chOff x="5222862" y="5532866"/>
              <a:chExt cx="618639" cy="171450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931732A-9F28-C28B-75D0-21FDA2C5C650}"/>
                  </a:ext>
                </a:extLst>
              </p:cNvPr>
              <p:cNvSpPr/>
              <p:nvPr/>
            </p:nvSpPr>
            <p:spPr>
              <a:xfrm>
                <a:off x="5222862" y="5532866"/>
                <a:ext cx="618639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A280176-BF11-EBD9-0BC9-5BAD75AA02C6}"/>
                  </a:ext>
                </a:extLst>
              </p:cNvPr>
              <p:cNvSpPr txBox="1"/>
              <p:nvPr/>
            </p:nvSpPr>
            <p:spPr>
              <a:xfrm>
                <a:off x="5265510" y="5539566"/>
                <a:ext cx="533342" cy="158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8</a:t>
                </a:r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267FB491-5492-0868-9CB9-604A3E4E59E5}"/>
                </a:ext>
              </a:extLst>
            </p:cNvPr>
            <p:cNvGrpSpPr/>
            <p:nvPr/>
          </p:nvGrpSpPr>
          <p:grpSpPr>
            <a:xfrm>
              <a:off x="5477661" y="4891198"/>
              <a:ext cx="393202" cy="290080"/>
              <a:chOff x="5477661" y="4891198"/>
              <a:chExt cx="393202" cy="290080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BEF1D80D-B6CC-08F1-11DE-B5D28A136730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927AFC3B-0951-37E4-ED0D-FDB052B54650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E3A0279E-4001-7231-2EC3-11B3E35EF6CB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46" name="Соединительная линия уступом 45">
                <a:extLst>
                  <a:ext uri="{FF2B5EF4-FFF2-40B4-BE49-F238E27FC236}">
                    <a16:creationId xmlns:a16="http://schemas.microsoft.com/office/drawing/2014/main" id="{5BB185FD-DE27-DAB0-5F52-4AF23739A6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9964" y="4891198"/>
                <a:ext cx="300899" cy="193635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3B76B18-3211-9A6C-56D4-EC565EF7005F}"/>
              </a:ext>
            </a:extLst>
          </p:cNvPr>
          <p:cNvGrpSpPr/>
          <p:nvPr/>
        </p:nvGrpSpPr>
        <p:grpSpPr>
          <a:xfrm>
            <a:off x="597807" y="3944138"/>
            <a:ext cx="1240319" cy="267099"/>
            <a:chOff x="4430232" y="4973356"/>
            <a:chExt cx="1240319" cy="267099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62361F9-0E14-60D9-04FB-37ACFFB1C519}"/>
                </a:ext>
              </a:extLst>
            </p:cNvPr>
            <p:cNvGrpSpPr/>
            <p:nvPr/>
          </p:nvGrpSpPr>
          <p:grpSpPr>
            <a:xfrm>
              <a:off x="4430232" y="4973356"/>
              <a:ext cx="444916" cy="267099"/>
              <a:chOff x="3175253" y="5686596"/>
              <a:chExt cx="618639" cy="171450"/>
            </a:xfrm>
          </p:grpSpPr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BEAE7E99-23D0-5207-9D8A-66383C18A9CA}"/>
                  </a:ext>
                </a:extLst>
              </p:cNvPr>
              <p:cNvSpPr/>
              <p:nvPr/>
            </p:nvSpPr>
            <p:spPr>
              <a:xfrm>
                <a:off x="3175253" y="5686596"/>
                <a:ext cx="618639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B0670ED-0303-E830-4FA0-84E72AE261FD}"/>
                  </a:ext>
                </a:extLst>
              </p:cNvPr>
              <p:cNvSpPr txBox="1"/>
              <p:nvPr/>
            </p:nvSpPr>
            <p:spPr>
              <a:xfrm>
                <a:off x="3217900" y="5693291"/>
                <a:ext cx="533342" cy="158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15</a:t>
                </a: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7DB5223-CA23-AAA3-6159-3F0D559C1480}"/>
                </a:ext>
              </a:extLst>
            </p:cNvPr>
            <p:cNvGrpSpPr/>
            <p:nvPr/>
          </p:nvGrpSpPr>
          <p:grpSpPr>
            <a:xfrm>
              <a:off x="4875148" y="4988390"/>
              <a:ext cx="795403" cy="192888"/>
              <a:chOff x="4875148" y="4988390"/>
              <a:chExt cx="795403" cy="192888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97C35B02-B829-F820-C406-794B4881CA0E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id="{E1B56997-F007-A5B0-D90F-974FDA6401FC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57" name="Овал 56">
                  <a:extLst>
                    <a:ext uri="{FF2B5EF4-FFF2-40B4-BE49-F238E27FC236}">
                      <a16:creationId xmlns:a16="http://schemas.microsoft.com/office/drawing/2014/main" id="{D613C45D-BDD8-6D2B-FA51-7B5716036486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55" name="Соединительная линия уступом 54">
                <a:extLst>
                  <a:ext uri="{FF2B5EF4-FFF2-40B4-BE49-F238E27FC236}">
                    <a16:creationId xmlns:a16="http://schemas.microsoft.com/office/drawing/2014/main" id="{8BC331E8-CD5D-CB0D-FB52-3B9CEFE43F44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 rot="10800000" flipV="1">
                <a:off x="4875148" y="5084826"/>
                <a:ext cx="694820" cy="22079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A0F6B30-B45E-D672-3697-9F6B1F306385}"/>
              </a:ext>
            </a:extLst>
          </p:cNvPr>
          <p:cNvGrpSpPr/>
          <p:nvPr/>
        </p:nvGrpSpPr>
        <p:grpSpPr>
          <a:xfrm>
            <a:off x="3745444" y="2422205"/>
            <a:ext cx="870097" cy="447415"/>
            <a:chOff x="5477661" y="4733863"/>
            <a:chExt cx="870097" cy="447415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85A88FF7-EB83-90B5-47D1-A99433EED609}"/>
                </a:ext>
              </a:extLst>
            </p:cNvPr>
            <p:cNvGrpSpPr/>
            <p:nvPr/>
          </p:nvGrpSpPr>
          <p:grpSpPr>
            <a:xfrm>
              <a:off x="5902842" y="4733863"/>
              <a:ext cx="444916" cy="267099"/>
              <a:chOff x="5222862" y="5532866"/>
              <a:chExt cx="618639" cy="171450"/>
            </a:xfrm>
          </p:grpSpPr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436C5F7B-F197-ACCD-412B-18B6968CFD96}"/>
                  </a:ext>
                </a:extLst>
              </p:cNvPr>
              <p:cNvSpPr/>
              <p:nvPr/>
            </p:nvSpPr>
            <p:spPr>
              <a:xfrm>
                <a:off x="5222862" y="5532866"/>
                <a:ext cx="618639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36C1DF-D3F5-2064-CCAE-C2B0EAEB64FC}"/>
                  </a:ext>
                </a:extLst>
              </p:cNvPr>
              <p:cNvSpPr txBox="1"/>
              <p:nvPr/>
            </p:nvSpPr>
            <p:spPr>
              <a:xfrm>
                <a:off x="5265510" y="5539566"/>
                <a:ext cx="533342" cy="158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19</a:t>
                </a:r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E272E4A3-FBEE-3D3C-0CAC-8F3EA81CE584}"/>
                </a:ext>
              </a:extLst>
            </p:cNvPr>
            <p:cNvGrpSpPr/>
            <p:nvPr/>
          </p:nvGrpSpPr>
          <p:grpSpPr>
            <a:xfrm>
              <a:off x="5477661" y="4891198"/>
              <a:ext cx="393202" cy="290080"/>
              <a:chOff x="5477661" y="4891198"/>
              <a:chExt cx="393202" cy="290080"/>
            </a:xfrm>
          </p:grpSpPr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id="{7A4451AB-C898-780E-F354-64011909F6B1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65" name="Овал 64">
                  <a:extLst>
                    <a:ext uri="{FF2B5EF4-FFF2-40B4-BE49-F238E27FC236}">
                      <a16:creationId xmlns:a16="http://schemas.microsoft.com/office/drawing/2014/main" id="{BB4E5772-3422-3864-5716-AB8664A7A7FF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66" name="Овал 65">
                  <a:extLst>
                    <a:ext uri="{FF2B5EF4-FFF2-40B4-BE49-F238E27FC236}">
                      <a16:creationId xmlns:a16="http://schemas.microsoft.com/office/drawing/2014/main" id="{700009AC-6711-029B-4753-4BE4B16637D9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64" name="Соединительная линия уступом 63">
                <a:extLst>
                  <a:ext uri="{FF2B5EF4-FFF2-40B4-BE49-F238E27FC236}">
                    <a16:creationId xmlns:a16="http://schemas.microsoft.com/office/drawing/2014/main" id="{BE80BEE7-2199-90AD-722F-B290F1C75C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9964" y="4891198"/>
                <a:ext cx="300899" cy="193635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18D1C59-6FD2-7DA4-3D11-E4C9DF48E6C9}"/>
              </a:ext>
            </a:extLst>
          </p:cNvPr>
          <p:cNvGrpSpPr/>
          <p:nvPr/>
        </p:nvGrpSpPr>
        <p:grpSpPr>
          <a:xfrm>
            <a:off x="2346216" y="2836975"/>
            <a:ext cx="1430980" cy="341650"/>
            <a:chOff x="5477661" y="4988390"/>
            <a:chExt cx="1430980" cy="34165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4BF240EE-457C-D2FF-9ECB-AB23FDBF424A}"/>
                </a:ext>
              </a:extLst>
            </p:cNvPr>
            <p:cNvGrpSpPr/>
            <p:nvPr/>
          </p:nvGrpSpPr>
          <p:grpSpPr>
            <a:xfrm>
              <a:off x="5767588" y="5062940"/>
              <a:ext cx="1141053" cy="267100"/>
              <a:chOff x="5034788" y="5744078"/>
              <a:chExt cx="1586589" cy="171450"/>
            </a:xfrm>
          </p:grpSpPr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61F84AD9-B816-6CCA-43DB-14EDCF5101BC}"/>
                  </a:ext>
                </a:extLst>
              </p:cNvPr>
              <p:cNvSpPr/>
              <p:nvPr/>
            </p:nvSpPr>
            <p:spPr>
              <a:xfrm>
                <a:off x="5072400" y="5744078"/>
                <a:ext cx="1548977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25B287E-776D-837C-42FB-4D8971B411B8}"/>
                  </a:ext>
                </a:extLst>
              </p:cNvPr>
              <p:cNvSpPr txBox="1"/>
              <p:nvPr/>
            </p:nvSpPr>
            <p:spPr>
              <a:xfrm>
                <a:off x="5034788" y="5773993"/>
                <a:ext cx="1533607" cy="118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ru-RU" sz="11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Москва</a:t>
                </a:r>
                <a:r>
                  <a:rPr lang="ru-RU" sz="12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39</a:t>
                </a:r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CB272B5-9BFE-03E3-8BB3-45E40D5F790B}"/>
                </a:ext>
              </a:extLst>
            </p:cNvPr>
            <p:cNvGrpSpPr/>
            <p:nvPr/>
          </p:nvGrpSpPr>
          <p:grpSpPr>
            <a:xfrm>
              <a:off x="5477661" y="4988390"/>
              <a:ext cx="289927" cy="213487"/>
              <a:chOff x="5477661" y="4988390"/>
              <a:chExt cx="289927" cy="213487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7D6112F9-128B-A25A-BFBF-CE2BAEA4D61A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76" name="Овал 75">
                  <a:extLst>
                    <a:ext uri="{FF2B5EF4-FFF2-40B4-BE49-F238E27FC236}">
                      <a16:creationId xmlns:a16="http://schemas.microsoft.com/office/drawing/2014/main" id="{A7EBF616-39B4-3285-7F6C-AF6212D3A013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77" name="Овал 76">
                  <a:extLst>
                    <a:ext uri="{FF2B5EF4-FFF2-40B4-BE49-F238E27FC236}">
                      <a16:creationId xmlns:a16="http://schemas.microsoft.com/office/drawing/2014/main" id="{CF9FC95D-DF7A-6763-E284-9BEAF8783527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75" name="Соединительная линия уступом 74">
                <a:extLst>
                  <a:ext uri="{FF2B5EF4-FFF2-40B4-BE49-F238E27FC236}">
                    <a16:creationId xmlns:a16="http://schemas.microsoft.com/office/drawing/2014/main" id="{B1925116-EDCF-EA91-42A4-4252CF8FF40C}"/>
                  </a:ext>
                </a:extLst>
              </p:cNvPr>
              <p:cNvCxnSpPr>
                <a:cxnSpLocks/>
                <a:endCxn id="79" idx="1"/>
              </p:cNvCxnSpPr>
              <p:nvPr/>
            </p:nvCxnSpPr>
            <p:spPr>
              <a:xfrm>
                <a:off x="5597027" y="5076207"/>
                <a:ext cx="170561" cy="125670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1CA1669-357F-C31E-7C68-2CF57124CB71}"/>
              </a:ext>
            </a:extLst>
          </p:cNvPr>
          <p:cNvGrpSpPr/>
          <p:nvPr/>
        </p:nvGrpSpPr>
        <p:grpSpPr>
          <a:xfrm>
            <a:off x="1296723" y="3220961"/>
            <a:ext cx="986319" cy="267099"/>
            <a:chOff x="4684232" y="4973356"/>
            <a:chExt cx="986319" cy="267099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0461A512-B680-D675-0898-93E089E864F9}"/>
                </a:ext>
              </a:extLst>
            </p:cNvPr>
            <p:cNvGrpSpPr/>
            <p:nvPr/>
          </p:nvGrpSpPr>
          <p:grpSpPr>
            <a:xfrm>
              <a:off x="4684232" y="4973356"/>
              <a:ext cx="444916" cy="267099"/>
              <a:chOff x="3528421" y="5686596"/>
              <a:chExt cx="618639" cy="171450"/>
            </a:xfrm>
          </p:grpSpPr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40EEFBB0-B845-01A7-5827-76C556F7A779}"/>
                  </a:ext>
                </a:extLst>
              </p:cNvPr>
              <p:cNvSpPr/>
              <p:nvPr/>
            </p:nvSpPr>
            <p:spPr>
              <a:xfrm>
                <a:off x="3528421" y="5686596"/>
                <a:ext cx="618639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8068B9C-9E83-6E01-6EC7-97CD2B47CC1E}"/>
                  </a:ext>
                </a:extLst>
              </p:cNvPr>
              <p:cNvSpPr txBox="1"/>
              <p:nvPr/>
            </p:nvSpPr>
            <p:spPr>
              <a:xfrm>
                <a:off x="3571068" y="5693291"/>
                <a:ext cx="533342" cy="158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24</a:t>
                </a:r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F81B8882-40A2-0B5C-AEBA-05A8ABCD9DD9}"/>
                </a:ext>
              </a:extLst>
            </p:cNvPr>
            <p:cNvGrpSpPr/>
            <p:nvPr/>
          </p:nvGrpSpPr>
          <p:grpSpPr>
            <a:xfrm>
              <a:off x="5129149" y="4988390"/>
              <a:ext cx="541402" cy="192888"/>
              <a:chOff x="5129149" y="4988390"/>
              <a:chExt cx="541402" cy="192888"/>
            </a:xfrm>
          </p:grpSpPr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65F07BF9-C024-61A0-8AC2-9B779DCDD037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88" name="Овал 87">
                  <a:extLst>
                    <a:ext uri="{FF2B5EF4-FFF2-40B4-BE49-F238E27FC236}">
                      <a16:creationId xmlns:a16="http://schemas.microsoft.com/office/drawing/2014/main" id="{CF369765-028C-DBA5-1CB2-38A9EAD15FB1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89" name="Овал 88">
                  <a:extLst>
                    <a:ext uri="{FF2B5EF4-FFF2-40B4-BE49-F238E27FC236}">
                      <a16:creationId xmlns:a16="http://schemas.microsoft.com/office/drawing/2014/main" id="{B2ECF7E4-2A7C-6190-4B72-2A42A2EBB2A9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87" name="Соединительная линия уступом 86">
                <a:extLst>
                  <a:ext uri="{FF2B5EF4-FFF2-40B4-BE49-F238E27FC236}">
                    <a16:creationId xmlns:a16="http://schemas.microsoft.com/office/drawing/2014/main" id="{31D9B63C-D68A-A93B-9AF7-67EA2CF4C190}"/>
                  </a:ext>
                </a:extLst>
              </p:cNvPr>
              <p:cNvCxnSpPr>
                <a:cxnSpLocks/>
                <a:stCxn id="89" idx="2"/>
                <a:endCxn id="90" idx="3"/>
              </p:cNvCxnSpPr>
              <p:nvPr/>
            </p:nvCxnSpPr>
            <p:spPr>
              <a:xfrm rot="10800000" flipV="1">
                <a:off x="5129149" y="5084832"/>
                <a:ext cx="408837" cy="2207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8E417A22-63FD-C1C8-3FD7-88D9642EB02D}"/>
              </a:ext>
            </a:extLst>
          </p:cNvPr>
          <p:cNvGrpSpPr/>
          <p:nvPr/>
        </p:nvGrpSpPr>
        <p:grpSpPr>
          <a:xfrm>
            <a:off x="1866589" y="2288754"/>
            <a:ext cx="953243" cy="652418"/>
            <a:chOff x="5490361" y="4528860"/>
            <a:chExt cx="953243" cy="652418"/>
          </a:xfrm>
        </p:grpSpPr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73E8A3F3-7330-7A3F-093A-7498106F4D6F}"/>
                </a:ext>
              </a:extLst>
            </p:cNvPr>
            <p:cNvGrpSpPr/>
            <p:nvPr/>
          </p:nvGrpSpPr>
          <p:grpSpPr>
            <a:xfrm>
              <a:off x="5602444" y="4528860"/>
              <a:ext cx="841160" cy="267099"/>
              <a:chOff x="4805159" y="5401276"/>
              <a:chExt cx="1169601" cy="171450"/>
            </a:xfrm>
          </p:grpSpPr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E7A5DC9C-14E9-6621-5327-81D0B2492DFF}"/>
                  </a:ext>
                </a:extLst>
              </p:cNvPr>
              <p:cNvSpPr/>
              <p:nvPr/>
            </p:nvSpPr>
            <p:spPr>
              <a:xfrm>
                <a:off x="4805159" y="5401276"/>
                <a:ext cx="1169601" cy="1714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latin typeface="Arial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CF1BB0C-BFC5-730C-5FC9-A5C52B8FA633}"/>
                  </a:ext>
                </a:extLst>
              </p:cNvPr>
              <p:cNvSpPr txBox="1"/>
              <p:nvPr/>
            </p:nvSpPr>
            <p:spPr>
              <a:xfrm>
                <a:off x="4830148" y="5426176"/>
                <a:ext cx="1126956" cy="118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Минск</a:t>
                </a:r>
                <a:r>
                  <a:rPr lang="ru-RU" sz="12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1</a:t>
                </a:r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86B8B211-1554-84A9-0237-1D72299C7020}"/>
                </a:ext>
              </a:extLst>
            </p:cNvPr>
            <p:cNvGrpSpPr/>
            <p:nvPr/>
          </p:nvGrpSpPr>
          <p:grpSpPr>
            <a:xfrm>
              <a:off x="5490361" y="4752318"/>
              <a:ext cx="535300" cy="428960"/>
              <a:chOff x="5490361" y="4752318"/>
              <a:chExt cx="535300" cy="428960"/>
            </a:xfrm>
          </p:grpSpPr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id="{C3DB2E3C-3E66-3CD8-99B2-B7B1A32C70E7}"/>
                  </a:ext>
                </a:extLst>
              </p:cNvPr>
              <p:cNvGrpSpPr/>
              <p:nvPr/>
            </p:nvGrpSpPr>
            <p:grpSpPr>
              <a:xfrm>
                <a:off x="5490361" y="4988390"/>
                <a:ext cx="192890" cy="192888"/>
                <a:chOff x="6769494" y="5368939"/>
                <a:chExt cx="192890" cy="192888"/>
              </a:xfrm>
            </p:grpSpPr>
            <p:sp>
              <p:nvSpPr>
                <p:cNvPr id="99" name="Овал 98">
                  <a:extLst>
                    <a:ext uri="{FF2B5EF4-FFF2-40B4-BE49-F238E27FC236}">
                      <a16:creationId xmlns:a16="http://schemas.microsoft.com/office/drawing/2014/main" id="{4B332A24-C373-D1AC-F8B1-C338038F0DC1}"/>
                    </a:ext>
                  </a:extLst>
                </p:cNvPr>
                <p:cNvSpPr/>
                <p:nvPr/>
              </p:nvSpPr>
              <p:spPr>
                <a:xfrm>
                  <a:off x="67694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00" name="Овал 99">
                  <a:extLst>
                    <a:ext uri="{FF2B5EF4-FFF2-40B4-BE49-F238E27FC236}">
                      <a16:creationId xmlns:a16="http://schemas.microsoft.com/office/drawing/2014/main" id="{F20359E9-0F20-BD59-3EA2-D096C90963B2}"/>
                    </a:ext>
                  </a:extLst>
                </p:cNvPr>
                <p:cNvSpPr/>
                <p:nvPr/>
              </p:nvSpPr>
              <p:spPr>
                <a:xfrm>
                  <a:off x="6829819" y="543442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98" name="Соединительная линия уступом 97">
                <a:extLst>
                  <a:ext uri="{FF2B5EF4-FFF2-40B4-BE49-F238E27FC236}">
                    <a16:creationId xmlns:a16="http://schemas.microsoft.com/office/drawing/2014/main" id="{5B06EDB6-6E96-2352-23E8-47BB0FA331F4}"/>
                  </a:ext>
                </a:extLst>
              </p:cNvPr>
              <p:cNvCxnSpPr>
                <a:cxnSpLocks/>
                <a:stCxn id="102" idx="2"/>
                <a:endCxn id="100" idx="7"/>
              </p:cNvCxnSpPr>
              <p:nvPr/>
            </p:nvCxnSpPr>
            <p:spPr>
              <a:xfrm rot="5400000">
                <a:off x="5662937" y="4701728"/>
                <a:ext cx="312134" cy="413314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84D8E0A8-D89E-7BC8-5C56-8582AC3EE507}"/>
              </a:ext>
            </a:extLst>
          </p:cNvPr>
          <p:cNvGrpSpPr/>
          <p:nvPr/>
        </p:nvGrpSpPr>
        <p:grpSpPr>
          <a:xfrm>
            <a:off x="281032" y="2589850"/>
            <a:ext cx="1137340" cy="1071031"/>
            <a:chOff x="4533211" y="4110247"/>
            <a:chExt cx="1137340" cy="1071031"/>
          </a:xfrm>
        </p:grpSpPr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01CA03C2-1D74-BFA6-D560-7F1D0606DCCC}"/>
                </a:ext>
              </a:extLst>
            </p:cNvPr>
            <p:cNvSpPr/>
            <p:nvPr/>
          </p:nvSpPr>
          <p:spPr>
            <a:xfrm>
              <a:off x="4533211" y="4110247"/>
              <a:ext cx="923649" cy="2670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latin typeface="Arial" charset="0"/>
                </a:rPr>
                <a:t>Мариуполь 1</a:t>
              </a:r>
            </a:p>
          </p:txBody>
        </p: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E168C5C6-F1FD-1BCC-D1E1-65A3AB7837B1}"/>
                </a:ext>
              </a:extLst>
            </p:cNvPr>
            <p:cNvGrpSpPr/>
            <p:nvPr/>
          </p:nvGrpSpPr>
          <p:grpSpPr>
            <a:xfrm>
              <a:off x="5456861" y="4243798"/>
              <a:ext cx="213690" cy="937480"/>
              <a:chOff x="5456861" y="4243798"/>
              <a:chExt cx="213690" cy="937480"/>
            </a:xfrm>
          </p:grpSpPr>
          <p:grpSp>
            <p:nvGrpSpPr>
              <p:cNvPr id="114" name="Группа 113">
                <a:extLst>
                  <a:ext uri="{FF2B5EF4-FFF2-40B4-BE49-F238E27FC236}">
                    <a16:creationId xmlns:a16="http://schemas.microsoft.com/office/drawing/2014/main" id="{565E31F2-A3F5-9D4C-4E5B-0FCA9308EBBA}"/>
                  </a:ext>
                </a:extLst>
              </p:cNvPr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116" name="Овал 115">
                  <a:extLst>
                    <a:ext uri="{FF2B5EF4-FFF2-40B4-BE49-F238E27FC236}">
                      <a16:creationId xmlns:a16="http://schemas.microsoft.com/office/drawing/2014/main" id="{FD3332A8-7163-D7D5-D426-407D8DDDF8BC}"/>
                    </a:ext>
                  </a:extLst>
                </p:cNvPr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17" name="Овал 116">
                  <a:extLst>
                    <a:ext uri="{FF2B5EF4-FFF2-40B4-BE49-F238E27FC236}">
                      <a16:creationId xmlns:a16="http://schemas.microsoft.com/office/drawing/2014/main" id="{127BB754-A909-AB61-DA0C-C9F9EEDC956C}"/>
                    </a:ext>
                  </a:extLst>
                </p:cNvPr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115" name="Соединительная линия уступом 114">
                <a:extLst>
                  <a:ext uri="{FF2B5EF4-FFF2-40B4-BE49-F238E27FC236}">
                    <a16:creationId xmlns:a16="http://schemas.microsoft.com/office/drawing/2014/main" id="{143C0146-4326-3244-4509-30840AED5EDD}"/>
                  </a:ext>
                </a:extLst>
              </p:cNvPr>
              <p:cNvCxnSpPr>
                <a:cxnSpLocks/>
                <a:stCxn id="116" idx="2"/>
                <a:endCxn id="118" idx="3"/>
              </p:cNvCxnSpPr>
              <p:nvPr/>
            </p:nvCxnSpPr>
            <p:spPr>
              <a:xfrm rot="10800000">
                <a:off x="5456861" y="4243798"/>
                <a:ext cx="20801" cy="841037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DE3E8C1-FD47-E401-A053-F9D0938C666C}"/>
              </a:ext>
            </a:extLst>
          </p:cNvPr>
          <p:cNvSpPr/>
          <p:nvPr/>
        </p:nvSpPr>
        <p:spPr>
          <a:xfrm>
            <a:off x="373074" y="3680365"/>
            <a:ext cx="923649" cy="267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Arial" charset="0"/>
              </a:rPr>
              <a:t>СКФО и УФО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7EEE79AF-2805-4C89-0AAC-B59FADE3FDE1}"/>
              </a:ext>
            </a:extLst>
          </p:cNvPr>
          <p:cNvSpPr/>
          <p:nvPr/>
        </p:nvSpPr>
        <p:spPr>
          <a:xfrm>
            <a:off x="1058099" y="2956354"/>
            <a:ext cx="923649" cy="267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charset="0"/>
              </a:rPr>
              <a:t>ЦФО</a:t>
            </a:r>
            <a:endParaRPr lang="ru-RU" sz="900" b="1" dirty="0">
              <a:latin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DD70C157-C9F9-BDA8-F47B-F64256223BA8}"/>
              </a:ext>
            </a:extLst>
          </p:cNvPr>
          <p:cNvSpPr/>
          <p:nvPr/>
        </p:nvSpPr>
        <p:spPr>
          <a:xfrm>
            <a:off x="3938334" y="2155535"/>
            <a:ext cx="923649" cy="267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charset="0"/>
              </a:rPr>
              <a:t>СЗФО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147F190E-AFD2-B84D-BC45-4833B496571B}"/>
              </a:ext>
            </a:extLst>
          </p:cNvPr>
          <p:cNvSpPr/>
          <p:nvPr/>
        </p:nvSpPr>
        <p:spPr>
          <a:xfrm>
            <a:off x="4801355" y="3280208"/>
            <a:ext cx="923649" cy="267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charset="0"/>
              </a:rPr>
              <a:t>УФО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7B350F6D-8B08-CD34-D516-70B4BA03D3B0}"/>
              </a:ext>
            </a:extLst>
          </p:cNvPr>
          <p:cNvSpPr/>
          <p:nvPr/>
        </p:nvSpPr>
        <p:spPr>
          <a:xfrm>
            <a:off x="6422002" y="3781219"/>
            <a:ext cx="923649" cy="267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charset="0"/>
              </a:rPr>
              <a:t>СФО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47DD1CAE-AEE3-A364-C006-3AE2F2732918}"/>
              </a:ext>
            </a:extLst>
          </p:cNvPr>
          <p:cNvSpPr/>
          <p:nvPr/>
        </p:nvSpPr>
        <p:spPr>
          <a:xfrm>
            <a:off x="8473237" y="2863215"/>
            <a:ext cx="923649" cy="267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charset="0"/>
              </a:rPr>
              <a:t>ДФО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C208A4-1FA9-7735-7DE8-C3C3FE4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6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13029" y="6448375"/>
            <a:ext cx="478971" cy="365125"/>
          </a:xfrm>
        </p:spPr>
        <p:txBody>
          <a:bodyPr/>
          <a:lstStyle/>
          <a:p>
            <a:fld id="{7ED4AD68-1E0C-4F2E-8572-EAD81F070C45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25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F38E9-F75D-E5B7-6429-706CEEFE8819}"/>
              </a:ext>
            </a:extLst>
          </p:cNvPr>
          <p:cNvSpPr txBox="1"/>
          <p:nvPr/>
        </p:nvSpPr>
        <p:spPr>
          <a:xfrm>
            <a:off x="230777" y="1399984"/>
            <a:ext cx="117304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конец 2023 года в НРС НОПРИЗ включены сведения 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147 316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специалистах. 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чел.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52,4%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предоставили сведения о действующем удостоверении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повышении квалификации.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чел.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47,6%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всего должны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пройти независимую оценку квалификации, из них: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чел. 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25,2%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специалистов обратились с заявлениями о прохождении независимой оценки квалификации, в том числе 33 тыс. чел. (22,4%) получили свидетельства о квалификации,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чел. 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22,4%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должны пройти независимую оценку квалификации.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0,23%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сведений о специалистах исключены из НРС в связи с отсутствием сведений о прохождении независимой оценки квалификации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свидетельств о квалификации аннулированы решением СПК по причине предоставления недостоверных сведений об образовании.</a:t>
            </a:r>
          </a:p>
          <a:p>
            <a:pPr algn="just"/>
            <a:endParaRPr lang="ru-RU" sz="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CA9A6-707C-00F3-0AE8-8CB69E85DACD}"/>
              </a:ext>
            </a:extLst>
          </p:cNvPr>
          <p:cNvSpPr txBox="1"/>
          <p:nvPr/>
        </p:nvSpPr>
        <p:spPr>
          <a:xfrm>
            <a:off x="9850582" y="360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A2AAFDD3-B7F7-63B2-AF7D-FE9832594F49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1031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Независимая оценка квалификации изыскателей и проектировщиков</a:t>
            </a:r>
          </a:p>
        </p:txBody>
      </p:sp>
    </p:spTree>
    <p:extLst>
      <p:ext uri="{BB962C8B-B14F-4D97-AF65-F5344CB8AC3E}">
        <p14:creationId xmlns:p14="http://schemas.microsoft.com/office/powerpoint/2010/main" val="8663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896" y="1929785"/>
            <a:ext cx="425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для формирования рейтинга: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440" y="2242373"/>
            <a:ext cx="11187676" cy="133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Ускорение инвестиционно-строительного процесса;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качества работ по инженерным изысканиям и архитектурно-строительному проектированию;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профессиональных участников инвестиционно-строительного процесса.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96" y="3580002"/>
            <a:ext cx="4679092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 Системы «Рейтингование»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5803" y="3853887"/>
            <a:ext cx="10587269" cy="2932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квалифицированных организаций;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рисками;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ответственности организаций и профессиональной ответственности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ГАПа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Стимулирование внедрения новых технологий;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Сокращение временных затрат;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уровня информированности о развитии отрасли;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Добросовестная конкуренции на рынке;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Введение добровольного рейтинга профессиональных исполнителей;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Прозрачность системы формирования рейтинга.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9825A967-5165-B44F-9BEB-95F667299DB8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1094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Автоматизированная информационная система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«Добровольная оценка показателей деятельности (рейтингование) лиц, выполняющих инженерные изыскания, и лиц, осуществляющих подготовку проектной документации»</a:t>
            </a:r>
          </a:p>
        </p:txBody>
      </p:sp>
      <p:pic>
        <p:nvPicPr>
          <p:cNvPr id="8" name="Изображение 8">
            <a:extLst>
              <a:ext uri="{FF2B5EF4-FFF2-40B4-BE49-F238E27FC236}">
                <a16:creationId xmlns:a16="http://schemas.microsoft.com/office/drawing/2014/main" id="{245A3E6A-CD36-18BB-746A-0A9A3372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5" y="2344658"/>
            <a:ext cx="270815" cy="252251"/>
          </a:xfrm>
          <a:prstGeom prst="rect">
            <a:avLst/>
          </a:prstGeom>
        </p:spPr>
      </p:pic>
      <p:pic>
        <p:nvPicPr>
          <p:cNvPr id="12" name="Изображение 8">
            <a:extLst>
              <a:ext uri="{FF2B5EF4-FFF2-40B4-BE49-F238E27FC236}">
                <a16:creationId xmlns:a16="http://schemas.microsoft.com/office/drawing/2014/main" id="{DE6AC486-08E8-8A4A-2333-465F5412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6" y="2786323"/>
            <a:ext cx="270815" cy="252251"/>
          </a:xfrm>
          <a:prstGeom prst="rect">
            <a:avLst/>
          </a:prstGeom>
        </p:spPr>
      </p:pic>
      <p:pic>
        <p:nvPicPr>
          <p:cNvPr id="13" name="Изображение 8">
            <a:extLst>
              <a:ext uri="{FF2B5EF4-FFF2-40B4-BE49-F238E27FC236}">
                <a16:creationId xmlns:a16="http://schemas.microsoft.com/office/drawing/2014/main" id="{C7AFD24D-17C3-73E9-8E80-65829E7A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1" y="3273095"/>
            <a:ext cx="270815" cy="252251"/>
          </a:xfrm>
          <a:prstGeom prst="rect">
            <a:avLst/>
          </a:prstGeom>
        </p:spPr>
      </p:pic>
      <p:pic>
        <p:nvPicPr>
          <p:cNvPr id="14" name="Изображение 8">
            <a:extLst>
              <a:ext uri="{FF2B5EF4-FFF2-40B4-BE49-F238E27FC236}">
                <a16:creationId xmlns:a16="http://schemas.microsoft.com/office/drawing/2014/main" id="{472CD339-B24D-F338-8416-2986765FF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6" y="3939855"/>
            <a:ext cx="270815" cy="252251"/>
          </a:xfrm>
          <a:prstGeom prst="rect">
            <a:avLst/>
          </a:prstGeom>
        </p:spPr>
      </p:pic>
      <p:pic>
        <p:nvPicPr>
          <p:cNvPr id="15" name="Изображение 8">
            <a:extLst>
              <a:ext uri="{FF2B5EF4-FFF2-40B4-BE49-F238E27FC236}">
                <a16:creationId xmlns:a16="http://schemas.microsoft.com/office/drawing/2014/main" id="{BA08098D-FC57-B6FA-BB07-65D00518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9" y="4268926"/>
            <a:ext cx="270815" cy="252251"/>
          </a:xfrm>
          <a:prstGeom prst="rect">
            <a:avLst/>
          </a:prstGeom>
        </p:spPr>
      </p:pic>
      <p:pic>
        <p:nvPicPr>
          <p:cNvPr id="16" name="Изображение 8">
            <a:extLst>
              <a:ext uri="{FF2B5EF4-FFF2-40B4-BE49-F238E27FC236}">
                <a16:creationId xmlns:a16="http://schemas.microsoft.com/office/drawing/2014/main" id="{1870CFF1-7C27-A2C6-3154-C77F8C06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5" y="4588820"/>
            <a:ext cx="270815" cy="252251"/>
          </a:xfrm>
          <a:prstGeom prst="rect">
            <a:avLst/>
          </a:prstGeom>
        </p:spPr>
      </p:pic>
      <p:pic>
        <p:nvPicPr>
          <p:cNvPr id="17" name="Изображение 8">
            <a:extLst>
              <a:ext uri="{FF2B5EF4-FFF2-40B4-BE49-F238E27FC236}">
                <a16:creationId xmlns:a16="http://schemas.microsoft.com/office/drawing/2014/main" id="{EA09FB9A-600E-C71F-71F3-CDF2404A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0" y="4888494"/>
            <a:ext cx="270815" cy="252251"/>
          </a:xfrm>
          <a:prstGeom prst="rect">
            <a:avLst/>
          </a:prstGeom>
        </p:spPr>
      </p:pic>
      <p:pic>
        <p:nvPicPr>
          <p:cNvPr id="18" name="Изображение 8">
            <a:extLst>
              <a:ext uri="{FF2B5EF4-FFF2-40B4-BE49-F238E27FC236}">
                <a16:creationId xmlns:a16="http://schemas.microsoft.com/office/drawing/2014/main" id="{BA3A0CD1-D47A-0179-BE51-595CC8AC7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5" y="5208388"/>
            <a:ext cx="270815" cy="252251"/>
          </a:xfrm>
          <a:prstGeom prst="rect">
            <a:avLst/>
          </a:prstGeom>
        </p:spPr>
      </p:pic>
      <p:pic>
        <p:nvPicPr>
          <p:cNvPr id="19" name="Изображение 8">
            <a:extLst>
              <a:ext uri="{FF2B5EF4-FFF2-40B4-BE49-F238E27FC236}">
                <a16:creationId xmlns:a16="http://schemas.microsoft.com/office/drawing/2014/main" id="{76236397-E296-3D0B-AFCB-AC127485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8" y="5537459"/>
            <a:ext cx="270815" cy="252251"/>
          </a:xfrm>
          <a:prstGeom prst="rect">
            <a:avLst/>
          </a:prstGeom>
        </p:spPr>
      </p:pic>
      <p:pic>
        <p:nvPicPr>
          <p:cNvPr id="20" name="Изображение 8">
            <a:extLst>
              <a:ext uri="{FF2B5EF4-FFF2-40B4-BE49-F238E27FC236}">
                <a16:creationId xmlns:a16="http://schemas.microsoft.com/office/drawing/2014/main" id="{B9D1322E-F6CE-D578-D1DA-D71C5C2C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09" y="5839523"/>
            <a:ext cx="270815" cy="252251"/>
          </a:xfrm>
          <a:prstGeom prst="rect">
            <a:avLst/>
          </a:prstGeom>
        </p:spPr>
      </p:pic>
      <p:pic>
        <p:nvPicPr>
          <p:cNvPr id="21" name="Изображение 8">
            <a:extLst>
              <a:ext uri="{FF2B5EF4-FFF2-40B4-BE49-F238E27FC236}">
                <a16:creationId xmlns:a16="http://schemas.microsoft.com/office/drawing/2014/main" id="{A1294FB0-B361-3756-4669-EFA66200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39" y="6141587"/>
            <a:ext cx="270815" cy="252251"/>
          </a:xfrm>
          <a:prstGeom prst="rect">
            <a:avLst/>
          </a:prstGeom>
        </p:spPr>
      </p:pic>
      <p:pic>
        <p:nvPicPr>
          <p:cNvPr id="22" name="Изображение 8">
            <a:extLst>
              <a:ext uri="{FF2B5EF4-FFF2-40B4-BE49-F238E27FC236}">
                <a16:creationId xmlns:a16="http://schemas.microsoft.com/office/drawing/2014/main" id="{A29BDA25-A9D5-3722-3084-BFDF6536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9" y="6459866"/>
            <a:ext cx="270815" cy="25225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DD930B-4569-A4E2-7B3F-821773C5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68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b="9069"/>
          <a:stretch/>
        </p:blipFill>
        <p:spPr>
          <a:xfrm>
            <a:off x="254000" y="346321"/>
            <a:ext cx="11684000" cy="616535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58B92D-5B72-4170-115E-310BEA7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33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43133A-BAB0-4F63-A2B3-ED4545B4B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9" y="0"/>
            <a:ext cx="12356757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4" y="6262237"/>
            <a:ext cx="1378055" cy="5371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9" y="0"/>
            <a:ext cx="12356757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7ADC5E-586C-DF4A-65EF-D32D63E8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2994" y="230188"/>
            <a:ext cx="11798096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основе анализа надежности и качества проводимых работ участником лежит модель с балльной системой. Расчетная Оценка определяется на основе итогового балла, рассчитываемого как взвешенное значение суммарных баллов шести ключевых блоков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994" y="1161851"/>
            <a:ext cx="11798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7926411"/>
              </p:ext>
            </p:extLst>
          </p:nvPr>
        </p:nvGraphicFramePr>
        <p:xfrm>
          <a:off x="2192929" y="1361906"/>
          <a:ext cx="8240044" cy="452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853368" y="6211672"/>
            <a:ext cx="8465731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Итоговая оценка составляет максимум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баллов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C42DAB-06F4-C6D6-ACC6-77024F0D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63638" y="2210991"/>
            <a:ext cx="2463482" cy="3153489"/>
            <a:chOff x="1163637" y="1250266"/>
            <a:chExt cx="2463482" cy="3153489"/>
          </a:xfrm>
        </p:grpSpPr>
        <p:sp>
          <p:nvSpPr>
            <p:cNvPr id="7" name="TextBox 6"/>
            <p:cNvSpPr txBox="1"/>
            <p:nvPr/>
          </p:nvSpPr>
          <p:spPr>
            <a:xfrm>
              <a:off x="1163637" y="2995963"/>
              <a:ext cx="2463482" cy="14077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саморегулируемые организации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3638" y="1843088"/>
              <a:ext cx="2113952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9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218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163638" y="2938167"/>
              <a:ext cx="211395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63637" y="1250266"/>
              <a:ext cx="2113953" cy="3016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Всего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77966" y="2210991"/>
            <a:ext cx="2639929" cy="3104635"/>
            <a:chOff x="980758" y="1250266"/>
            <a:chExt cx="2639929" cy="3104635"/>
          </a:xfrm>
        </p:grpSpPr>
        <p:sp>
          <p:nvSpPr>
            <p:cNvPr id="12" name="TextBox 11"/>
            <p:cNvSpPr txBox="1"/>
            <p:nvPr/>
          </p:nvSpPr>
          <p:spPr>
            <a:xfrm>
              <a:off x="1163637" y="2995963"/>
              <a:ext cx="2457050" cy="1358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проектных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саморегулируемых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организации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0758" y="1843088"/>
              <a:ext cx="2113952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9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171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63638" y="2938167"/>
              <a:ext cx="211395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63637" y="1250266"/>
              <a:ext cx="2113953" cy="3016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из них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89415" y="2803813"/>
            <a:ext cx="2464185" cy="2220637"/>
            <a:chOff x="980758" y="1843088"/>
            <a:chExt cx="2464185" cy="2220637"/>
          </a:xfrm>
        </p:grpSpPr>
        <p:sp>
          <p:nvSpPr>
            <p:cNvPr id="17" name="TextBox 16"/>
            <p:cNvSpPr txBox="1"/>
            <p:nvPr/>
          </p:nvSpPr>
          <p:spPr>
            <a:xfrm>
              <a:off x="1163637" y="2995962"/>
              <a:ext cx="2281306" cy="10677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изыскательных</a:t>
              </a:r>
            </a:p>
            <a:p>
              <a:r>
                <a:rPr lang="ru-RU" sz="20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саморегулируемыхорганизации</a:t>
              </a:r>
              <a:endParaRPr lang="ru-RU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0758" y="1843088"/>
              <a:ext cx="2113952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9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47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63638" y="2938167"/>
              <a:ext cx="211395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65729" y="6277899"/>
            <a:ext cx="4177565" cy="580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</a:lstStyle>
          <a:p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Данные актуальны по состоянию на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31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12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.2023 г.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D075C04A-A2A7-72EE-D337-723C21D6B9FE}"/>
              </a:ext>
            </a:extLst>
          </p:cNvPr>
          <p:cNvSpPr txBox="1">
            <a:spLocks/>
          </p:cNvSpPr>
          <p:nvPr/>
        </p:nvSpPr>
        <p:spPr>
          <a:xfrm>
            <a:off x="73748" y="403116"/>
            <a:ext cx="12044504" cy="6750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Количество саморегулируемых организаций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A67100-3C5B-5CAD-5A44-86AC36FC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53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5581" y="626097"/>
            <a:ext cx="11428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          </a:t>
            </a:r>
            <a:endParaRPr lang="ru-RU" sz="2000" dirty="0">
              <a:solidFill>
                <a:srgbClr val="002060"/>
              </a:solidFill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836" y="690750"/>
            <a:ext cx="117163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Федеральной налоговой службы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получения сведений из ЕГРЮЛ/ЕГРИП.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 сведений о членах саморегулируемых организаций в области инженерных изысканий, архитектурно-строительного проектирования и их обязательствах.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ИАС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Seldon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получения сведений: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 государственных контрактах;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 нахождении организации в реестре недобросовестных поставщиков;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 месте массовой организации;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банкротстве и ликвидации.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«Единый государственный реестр заключений экспертизы проектной документации объектов капитального строительства (ЕГРЗ)»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части получения сведений о количестве положительных и отрицательных заключений экспертизы.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FC9EC86-B844-48EC-FBE6-2E944AFFD490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5341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Интеграция со сторонними информационными системами</a:t>
            </a:r>
          </a:p>
          <a:p>
            <a:pPr algn="ctr">
              <a:lnSpc>
                <a:spcPts val="3400"/>
              </a:lnSpc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2D80A9-FAE1-E891-C6DE-D943F6FF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56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163637" y="1628775"/>
            <a:ext cx="9864726" cy="1105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С 12 октября 2022 года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начала работу Комиссия НОПРИЗ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 рассмотрению заявлений об исключении сведений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 физическом лице из национального реестра.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63637" y="3048432"/>
            <a:ext cx="9864726" cy="1930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целях принятия Советом НОПРИЗ решения о неисполнении физическим лицом должностных обязанностей специалиста по организации инженерных изысканий, специалиста по организации архитектурно-строительного проектирования, 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определенных статьей 55.5-1 Градостроительного кодекса Российской Федерации.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Реализация положений приказа Министерства строительства и жилищно-коммунального хозяйства Российской Федерации от 15 апреля 2022 г. № 286/пр.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6B3E9119-9D64-8622-FDF2-9114DD36CE3F}"/>
              </a:ext>
            </a:extLst>
          </p:cNvPr>
          <p:cNvSpPr txBox="1">
            <a:spLocks/>
          </p:cNvSpPr>
          <p:nvPr/>
        </p:nvSpPr>
        <p:spPr>
          <a:xfrm>
            <a:off x="45896" y="91912"/>
            <a:ext cx="12044504" cy="11056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Комиссия НОПРИЗ по рассмотрению заявлений об исключении сведений о физическом лице из национального реестра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3C7B1A-9F79-70B1-A62D-8A64580B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11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 txBox="1">
            <a:spLocks/>
          </p:cNvSpPr>
          <p:nvPr/>
        </p:nvSpPr>
        <p:spPr>
          <a:xfrm>
            <a:off x="1163638" y="625764"/>
            <a:ext cx="9864723" cy="5730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Антология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от др.–греч.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ἀνθολογί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α – дословно переводится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«собрание цветов, цветник». 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Антология исторических городов и сел России –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это перечень – «цветник» городов и сел, которые сформировались и развивались до 1914 года на территориях совместного гармоничного сосуществования народов православной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 мусульманской цивилизаций, а также буддизма, иудаизма, шаманизма и иных верований и мировоззрений.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0CD8D6-F405-2316-FC22-628BD074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58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12688" r="645" b="23852"/>
          <a:stretch/>
        </p:blipFill>
        <p:spPr>
          <a:xfrm>
            <a:off x="0" y="0"/>
            <a:ext cx="12192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9E68-CFC7-4048-970F-4F3077B81D8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27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9E68-CFC7-4048-970F-4F3077B81D87}" type="slidenum">
              <a:rPr lang="ru-RU" smtClean="0"/>
              <a:t>34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44172-DFDF-E95C-C604-35D2A1D59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038BA080-BE07-394F-339B-152E7485927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94BD73-9479-5D49-AFEE-472A37D46AE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32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59" y="1041574"/>
            <a:ext cx="8749128" cy="4774851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637165" y="5959725"/>
            <a:ext cx="9864723" cy="29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*На настоящий момент выявлено </a:t>
            </a:r>
            <a:r>
              <a:rPr lang="ru-RU" sz="1600" dirty="0">
                <a:solidFill>
                  <a:srgbClr val="FF0000"/>
                </a:solidFill>
              </a:rPr>
              <a:t>2374 исторических городов и сёл. 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37166" y="4879481"/>
            <a:ext cx="766762" cy="58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55*</a:t>
            </a:r>
          </a:p>
          <a:p>
            <a:pPr>
              <a:spcBef>
                <a:spcPts val="800"/>
              </a:spcBef>
            </a:pPr>
            <a:r>
              <a:rPr lang="bg-BG" sz="1600" dirty="0">
                <a:solidFill>
                  <a:schemeClr val="accent1">
                    <a:lumMod val="75000"/>
                  </a:schemeClr>
                </a:solidFill>
              </a:rPr>
              <a:t>СКФО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37166" y="4038432"/>
            <a:ext cx="766762" cy="58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65*</a:t>
            </a:r>
          </a:p>
          <a:p>
            <a:pPr>
              <a:spcBef>
                <a:spcPts val="8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ЮФО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637165" y="3061178"/>
            <a:ext cx="2136493" cy="721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22*</a:t>
            </a:r>
          </a:p>
          <a:p>
            <a:pPr>
              <a:lnSpc>
                <a:spcPts val="1200"/>
              </a:lnSpc>
              <a:spcBef>
                <a:spcPts val="8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г. Севастополь,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Республика Крым</a:t>
            </a: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637165" y="2072168"/>
            <a:ext cx="2136493" cy="721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255*</a:t>
            </a:r>
          </a:p>
          <a:p>
            <a:pPr>
              <a:lnSpc>
                <a:spcPts val="1200"/>
              </a:lnSpc>
              <a:spcBef>
                <a:spcPts val="80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ЛНР, ДНР, Запорожская область, Херсонская область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713644" y="2689261"/>
            <a:ext cx="766762" cy="585790"/>
            <a:chOff x="4178028" y="2917686"/>
            <a:chExt cx="766762" cy="585790"/>
          </a:xfrm>
        </p:grpSpPr>
        <p:sp>
          <p:nvSpPr>
            <p:cNvPr id="13" name="Объект 3"/>
            <p:cNvSpPr txBox="1">
              <a:spLocks/>
            </p:cNvSpPr>
            <p:nvPr/>
          </p:nvSpPr>
          <p:spPr>
            <a:xfrm>
              <a:off x="4178028" y="2917686"/>
              <a:ext cx="766762" cy="58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32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333*</a:t>
              </a:r>
            </a:p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ЦФО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262952" y="3210581"/>
              <a:ext cx="5178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5068311" y="2689261"/>
            <a:ext cx="766762" cy="585790"/>
            <a:chOff x="4178028" y="2917686"/>
            <a:chExt cx="766762" cy="585790"/>
          </a:xfrm>
        </p:grpSpPr>
        <p:sp>
          <p:nvSpPr>
            <p:cNvPr id="21" name="Объект 3"/>
            <p:cNvSpPr txBox="1">
              <a:spLocks/>
            </p:cNvSpPr>
            <p:nvPr/>
          </p:nvSpPr>
          <p:spPr>
            <a:xfrm>
              <a:off x="4178028" y="2917686"/>
              <a:ext cx="766762" cy="58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32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285*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СЗФО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62952" y="3210581"/>
              <a:ext cx="5178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244222" y="3418351"/>
            <a:ext cx="766762" cy="585790"/>
            <a:chOff x="4178028" y="2917686"/>
            <a:chExt cx="766762" cy="585790"/>
          </a:xfrm>
        </p:grpSpPr>
        <p:sp>
          <p:nvSpPr>
            <p:cNvPr id="24" name="Объект 3"/>
            <p:cNvSpPr txBox="1">
              <a:spLocks/>
            </p:cNvSpPr>
            <p:nvPr/>
          </p:nvSpPr>
          <p:spPr>
            <a:xfrm>
              <a:off x="4178028" y="2917686"/>
              <a:ext cx="766762" cy="58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32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1087*</a:t>
              </a:r>
            </a:p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ПФО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262952" y="3210581"/>
              <a:ext cx="5178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5740000" y="3418351"/>
            <a:ext cx="766762" cy="585790"/>
            <a:chOff x="4178028" y="2917686"/>
            <a:chExt cx="766762" cy="585790"/>
          </a:xfrm>
        </p:grpSpPr>
        <p:sp>
          <p:nvSpPr>
            <p:cNvPr id="27" name="Объект 3"/>
            <p:cNvSpPr txBox="1">
              <a:spLocks/>
            </p:cNvSpPr>
            <p:nvPr/>
          </p:nvSpPr>
          <p:spPr>
            <a:xfrm>
              <a:off x="4178028" y="2917686"/>
              <a:ext cx="766762" cy="58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32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67</a:t>
              </a:r>
              <a:r>
                <a:rPr lang="en-US" sz="1600" dirty="0">
                  <a:solidFill>
                    <a:schemeClr val="bg1"/>
                  </a:solidFill>
                </a:rPr>
                <a:t>*</a:t>
              </a:r>
            </a:p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УФО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262952" y="3210581"/>
              <a:ext cx="5178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7143352" y="3418351"/>
            <a:ext cx="766762" cy="585790"/>
            <a:chOff x="4178028" y="2917686"/>
            <a:chExt cx="766762" cy="585790"/>
          </a:xfrm>
        </p:grpSpPr>
        <p:sp>
          <p:nvSpPr>
            <p:cNvPr id="30" name="Объект 3"/>
            <p:cNvSpPr txBox="1">
              <a:spLocks/>
            </p:cNvSpPr>
            <p:nvPr/>
          </p:nvSpPr>
          <p:spPr>
            <a:xfrm>
              <a:off x="4178028" y="2917686"/>
              <a:ext cx="766762" cy="58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32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79*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СФО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262952" y="3210581"/>
              <a:ext cx="5178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8791530" y="3418351"/>
            <a:ext cx="766762" cy="585790"/>
            <a:chOff x="4178028" y="2917686"/>
            <a:chExt cx="766762" cy="585790"/>
          </a:xfrm>
        </p:grpSpPr>
        <p:sp>
          <p:nvSpPr>
            <p:cNvPr id="33" name="Объект 3"/>
            <p:cNvSpPr txBox="1">
              <a:spLocks/>
            </p:cNvSpPr>
            <p:nvPr/>
          </p:nvSpPr>
          <p:spPr>
            <a:xfrm>
              <a:off x="4178028" y="2917686"/>
              <a:ext cx="766762" cy="5857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32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126*</a:t>
              </a:r>
            </a:p>
            <a:p>
              <a:pPr>
                <a:spcBef>
                  <a:spcPts val="6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ДФО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62952" y="3210581"/>
              <a:ext cx="5178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Соединительная линия уступом 35"/>
          <p:cNvCxnSpPr/>
          <p:nvPr/>
        </p:nvCxnSpPr>
        <p:spPr>
          <a:xfrm flipV="1">
            <a:off x="637165" y="4580145"/>
            <a:ext cx="2668587" cy="597165"/>
          </a:xfrm>
          <a:prstGeom prst="bentConnector3">
            <a:avLst>
              <a:gd name="adj1" fmla="val 81767"/>
            </a:avLst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flipV="1">
            <a:off x="637165" y="3911775"/>
            <a:ext cx="2878041" cy="416504"/>
          </a:xfrm>
          <a:prstGeom prst="bentConnector3">
            <a:avLst>
              <a:gd name="adj1" fmla="val 62356"/>
            </a:avLst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>
            <a:off x="711777" y="3352975"/>
            <a:ext cx="2184400" cy="150305"/>
          </a:xfrm>
          <a:prstGeom prst="bentConnector3">
            <a:avLst>
              <a:gd name="adj1" fmla="val 79070"/>
            </a:avLst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637165" y="2352294"/>
            <a:ext cx="2501994" cy="1095670"/>
          </a:xfrm>
          <a:prstGeom prst="bentConnector3">
            <a:avLst>
              <a:gd name="adj1" fmla="val 100964"/>
            </a:avLst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6">
            <a:extLst>
              <a:ext uri="{FF2B5EF4-FFF2-40B4-BE49-F238E27FC236}">
                <a16:creationId xmlns:a16="http://schemas.microsoft.com/office/drawing/2014/main" id="{0710CFEE-1576-D276-DFE6-AC98D56D6768}"/>
              </a:ext>
            </a:extLst>
          </p:cNvPr>
          <p:cNvSpPr txBox="1">
            <a:spLocks/>
          </p:cNvSpPr>
          <p:nvPr/>
        </p:nvSpPr>
        <p:spPr>
          <a:xfrm>
            <a:off x="73748" y="101190"/>
            <a:ext cx="12044504" cy="585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Количество исторических городов и сёл России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77B0A7-1F8D-5313-818C-BCF60DE2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7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923254"/>
            <a:ext cx="11665527" cy="127679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том содержит информацию о федеральном округе, регионах, входящих в его состав, истории деления территории на губернии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9E68-CFC7-4048-970F-4F3077B81D87}" type="slidenum">
              <a:rPr lang="ru-RU" smtClean="0"/>
              <a:t>36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63636" y="2200052"/>
            <a:ext cx="9864723" cy="400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 также включает описания: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27298" y="2822864"/>
            <a:ext cx="8501061" cy="2154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городов, включая основные даты основания, исторических событий, изображение герба, а также имеющихся карт, фиксирующих пространственное развитие города;</a:t>
            </a:r>
          </a:p>
          <a:p>
            <a:pPr>
              <a:spcBef>
                <a:spcPts val="160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существующих населенных пунктов – сел и деревень,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включая их краткую историю, </a:t>
            </a:r>
          </a:p>
          <a:p>
            <a:pPr>
              <a:spcBef>
                <a:spcPts val="160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исчезнувших по разным причинам и в разные периоды истории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сел и деревень.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163638" y="4900916"/>
            <a:ext cx="125888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63638" y="4213345"/>
            <a:ext cx="125888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63638" y="3270592"/>
            <a:ext cx="125888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3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71340" y="2887579"/>
            <a:ext cx="389509" cy="3386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60849" y="2887579"/>
            <a:ext cx="389509" cy="3386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5896" y="91912"/>
            <a:ext cx="12044504" cy="1135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Количество саморегулируемых организаций </a:t>
            </a:r>
          </a:p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федеральных округах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3638" y="2955851"/>
            <a:ext cx="2287188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Дальневосточный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Москва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Приволжский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Северо-Западный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(включая г. Санкт-Петербург)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Сибирский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Уральский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Центральный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Северо-Кавказский </a:t>
            </a:r>
            <a:b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Южный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2207" y="2955851"/>
            <a:ext cx="418530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77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26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46</a:t>
            </a:r>
            <a:endParaRPr lang="is-I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is-I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1340" y="2955851"/>
            <a:ext cx="389509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57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33</a:t>
            </a:r>
            <a:endParaRPr lang="is-I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endParaRPr lang="is-I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0849" y="2955851"/>
            <a:ext cx="389509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is-I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endParaRPr lang="is-I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is-I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114831" y="5834715"/>
            <a:ext cx="1249536" cy="303572"/>
            <a:chOff x="5465589" y="5712291"/>
            <a:chExt cx="1249536" cy="30357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465589" y="5883971"/>
              <a:ext cx="1249536" cy="131892"/>
              <a:chOff x="5465589" y="5883971"/>
              <a:chExt cx="1249536" cy="13189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644731" y="5892752"/>
                <a:ext cx="107039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Изыскатели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465589" y="5883971"/>
                <a:ext cx="131892" cy="13189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5465589" y="5712291"/>
              <a:ext cx="1249536" cy="131892"/>
              <a:chOff x="5465589" y="5680541"/>
              <a:chExt cx="1249536" cy="13189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644731" y="5689322"/>
                <a:ext cx="107039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Проектировщики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465589" y="5680541"/>
                <a:ext cx="131892" cy="13189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Arial" charset="0"/>
                </a:endParaRPr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10176195" y="4077461"/>
            <a:ext cx="852168" cy="619101"/>
            <a:chOff x="5477661" y="4988390"/>
            <a:chExt cx="852168" cy="619101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6058104" y="5080135"/>
              <a:ext cx="271725" cy="527356"/>
              <a:chOff x="5937249" y="5257656"/>
              <a:chExt cx="377825" cy="338509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63" name="Прямоугольник 62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0</a:t>
                  </a:r>
                </a:p>
              </p:txBody>
            </p: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61" name="Прямоугольник 60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</p:grpSp>
        </p:grpSp>
        <p:grpSp>
          <p:nvGrpSpPr>
            <p:cNvPr id="54" name="Группа 53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57" name="Овал 56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56" name="Соединительная линия уступом 55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Группа 64"/>
          <p:cNvGrpSpPr/>
          <p:nvPr/>
        </p:nvGrpSpPr>
        <p:grpSpPr>
          <a:xfrm>
            <a:off x="8672912" y="4988390"/>
            <a:ext cx="852168" cy="619101"/>
            <a:chOff x="5477661" y="4988390"/>
            <a:chExt cx="852168" cy="61910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058104" y="5080135"/>
              <a:ext cx="271725" cy="527356"/>
              <a:chOff x="5937249" y="5257656"/>
              <a:chExt cx="377825" cy="338509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73" name="Группа 72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74" name="Прямоугольник 73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13</a:t>
                  </a:r>
                </a:p>
              </p:txBody>
            </p:sp>
          </p:grpSp>
        </p:grpSp>
        <p:grpSp>
          <p:nvGrpSpPr>
            <p:cNvPr id="67" name="Группа 66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70" name="Овал 69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69" name="Соединительная линия уступом 68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Группа 77"/>
          <p:cNvGrpSpPr/>
          <p:nvPr/>
        </p:nvGrpSpPr>
        <p:grpSpPr>
          <a:xfrm>
            <a:off x="8059312" y="4176409"/>
            <a:ext cx="852168" cy="619101"/>
            <a:chOff x="5477661" y="4988390"/>
            <a:chExt cx="852168" cy="619101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6058104" y="5080135"/>
              <a:ext cx="271725" cy="527356"/>
              <a:chOff x="5937249" y="5257656"/>
              <a:chExt cx="377825" cy="338509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89" name="Прямоугольник 88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</a:p>
              </p:txBody>
            </p:sp>
          </p:grpSp>
        </p:grpSp>
        <p:grpSp>
          <p:nvGrpSpPr>
            <p:cNvPr id="80" name="Группа 79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83" name="Овал 82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82" name="Соединительная линия уступом 81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Группа 105"/>
          <p:cNvGrpSpPr/>
          <p:nvPr/>
        </p:nvGrpSpPr>
        <p:grpSpPr>
          <a:xfrm>
            <a:off x="6391811" y="2921464"/>
            <a:ext cx="852168" cy="545372"/>
            <a:chOff x="7180833" y="3166199"/>
            <a:chExt cx="852168" cy="545372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7761276" y="3166199"/>
              <a:ext cx="271725" cy="527356"/>
              <a:chOff x="5937249" y="5257656"/>
              <a:chExt cx="377825" cy="338509"/>
            </a:xfrm>
          </p:grpSpPr>
          <p:grpSp>
            <p:nvGrpSpPr>
              <p:cNvPr id="113" name="Группа 112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13</a:t>
                  </a:r>
                </a:p>
              </p:txBody>
            </p:sp>
          </p:grpSp>
          <p:grpSp>
            <p:nvGrpSpPr>
              <p:cNvPr id="114" name="Группа 113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115" name="Прямоугольник 114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33</a:t>
                  </a:r>
                </a:p>
              </p:txBody>
            </p:sp>
          </p:grpSp>
        </p:grpSp>
        <p:grpSp>
          <p:nvGrpSpPr>
            <p:cNvPr id="108" name="Группа 107"/>
            <p:cNvGrpSpPr/>
            <p:nvPr/>
          </p:nvGrpSpPr>
          <p:grpSpPr>
            <a:xfrm>
              <a:off x="7180833" y="3433297"/>
              <a:ext cx="580443" cy="278274"/>
              <a:chOff x="5477661" y="4903004"/>
              <a:chExt cx="580443" cy="278274"/>
            </a:xfrm>
          </p:grpSpPr>
          <p:grpSp>
            <p:nvGrpSpPr>
              <p:cNvPr id="109" name="Группа 108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111" name="Овал 110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110" name="Соединительная линия уступом 109"/>
              <p:cNvCxnSpPr/>
              <p:nvPr/>
            </p:nvCxnSpPr>
            <p:spPr>
              <a:xfrm flipV="1">
                <a:off x="5569964" y="4903004"/>
                <a:ext cx="488140" cy="181829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Группа 131"/>
          <p:cNvGrpSpPr/>
          <p:nvPr/>
        </p:nvGrpSpPr>
        <p:grpSpPr>
          <a:xfrm>
            <a:off x="6584701" y="4586972"/>
            <a:ext cx="852168" cy="619101"/>
            <a:chOff x="5477661" y="4988390"/>
            <a:chExt cx="852168" cy="619101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6058104" y="5080135"/>
              <a:ext cx="271725" cy="527356"/>
              <a:chOff x="5937249" y="5257656"/>
              <a:chExt cx="377825" cy="338509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143" name="Прямоугольник 142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141" name="Прямоугольник 140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22</a:t>
                  </a:r>
                </a:p>
              </p:txBody>
            </p:sp>
          </p:grpSp>
        </p:grpSp>
        <p:grpSp>
          <p:nvGrpSpPr>
            <p:cNvPr id="134" name="Группа 133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135" name="Группа 134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137" name="Овал 136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136" name="Соединительная линия уступом 135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Группа 144"/>
          <p:cNvGrpSpPr/>
          <p:nvPr/>
        </p:nvGrpSpPr>
        <p:grpSpPr>
          <a:xfrm>
            <a:off x="6075540" y="3775988"/>
            <a:ext cx="852168" cy="619101"/>
            <a:chOff x="5477661" y="4988390"/>
            <a:chExt cx="852168" cy="619101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6058104" y="5080135"/>
              <a:ext cx="271725" cy="527356"/>
              <a:chOff x="5937249" y="5257656"/>
              <a:chExt cx="377825" cy="338509"/>
            </a:xfrm>
          </p:grpSpPr>
          <p:grpSp>
            <p:nvGrpSpPr>
              <p:cNvPr id="152" name="Группа 151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156" name="Прямоугольник 155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20</a:t>
                  </a:r>
                </a:p>
              </p:txBody>
            </p:sp>
          </p:grpSp>
          <p:grpSp>
            <p:nvGrpSpPr>
              <p:cNvPr id="153" name="Группа 152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154" name="Прямоугольник 153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57</a:t>
                  </a:r>
                </a:p>
              </p:txBody>
            </p:sp>
          </p:grpSp>
        </p:grpSp>
        <p:grpSp>
          <p:nvGrpSpPr>
            <p:cNvPr id="147" name="Группа 146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150" name="Овал 149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149" name="Соединительная линия уступом 148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Группа 172"/>
          <p:cNvGrpSpPr/>
          <p:nvPr/>
        </p:nvGrpSpPr>
        <p:grpSpPr>
          <a:xfrm>
            <a:off x="5127575" y="3242718"/>
            <a:ext cx="889410" cy="545372"/>
            <a:chOff x="5127575" y="3242718"/>
            <a:chExt cx="889410" cy="545372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5127575" y="3242718"/>
              <a:ext cx="271727" cy="527356"/>
              <a:chOff x="5937249" y="5257656"/>
              <a:chExt cx="377828" cy="338509"/>
            </a:xfrm>
          </p:grpSpPr>
          <p:grpSp>
            <p:nvGrpSpPr>
              <p:cNvPr id="165" name="Группа 164"/>
              <p:cNvGrpSpPr/>
              <p:nvPr/>
            </p:nvGrpSpPr>
            <p:grpSpPr>
              <a:xfrm>
                <a:off x="5937250" y="5424715"/>
                <a:ext cx="377827" cy="171450"/>
                <a:chOff x="5438775" y="5922203"/>
                <a:chExt cx="377827" cy="171450"/>
              </a:xfrm>
            </p:grpSpPr>
            <p:sp>
              <p:nvSpPr>
                <p:cNvPr id="169" name="Прямоугольник 168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5438777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166" name="Группа 165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167" name="Прямоугольник 166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22</a:t>
                  </a:r>
                </a:p>
              </p:txBody>
            </p:sp>
          </p:grpSp>
        </p:grpSp>
        <p:grpSp>
          <p:nvGrpSpPr>
            <p:cNvPr id="160" name="Группа 159"/>
            <p:cNvGrpSpPr/>
            <p:nvPr/>
          </p:nvGrpSpPr>
          <p:grpSpPr>
            <a:xfrm>
              <a:off x="5394184" y="3509816"/>
              <a:ext cx="622801" cy="278274"/>
              <a:chOff x="5047750" y="4903004"/>
              <a:chExt cx="622801" cy="278274"/>
            </a:xfrm>
          </p:grpSpPr>
          <p:grpSp>
            <p:nvGrpSpPr>
              <p:cNvPr id="161" name="Группа 160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163" name="Овал 162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64" name="Овал 163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162" name="Соединительная линия уступом 161"/>
              <p:cNvCxnSpPr/>
              <p:nvPr/>
            </p:nvCxnSpPr>
            <p:spPr>
              <a:xfrm rot="10800000">
                <a:off x="5047750" y="4903004"/>
                <a:ext cx="522215" cy="181832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Группа 201"/>
          <p:cNvGrpSpPr/>
          <p:nvPr/>
        </p:nvGrpSpPr>
        <p:grpSpPr>
          <a:xfrm>
            <a:off x="5520177" y="4678717"/>
            <a:ext cx="772058" cy="527356"/>
            <a:chOff x="5483004" y="4281801"/>
            <a:chExt cx="772058" cy="527356"/>
          </a:xfrm>
        </p:grpSpPr>
        <p:grpSp>
          <p:nvGrpSpPr>
            <p:cNvPr id="188" name="Группа 187"/>
            <p:cNvGrpSpPr/>
            <p:nvPr/>
          </p:nvGrpSpPr>
          <p:grpSpPr>
            <a:xfrm>
              <a:off x="5983337" y="4281801"/>
              <a:ext cx="271725" cy="527356"/>
              <a:chOff x="5937249" y="5257656"/>
              <a:chExt cx="377825" cy="338509"/>
            </a:xfrm>
          </p:grpSpPr>
          <p:grpSp>
            <p:nvGrpSpPr>
              <p:cNvPr id="194" name="Группа 193"/>
              <p:cNvGrpSpPr/>
              <p:nvPr/>
            </p:nvGrpSpPr>
            <p:grpSpPr>
              <a:xfrm>
                <a:off x="5937249" y="5424715"/>
                <a:ext cx="377825" cy="171450"/>
                <a:chOff x="5438774" y="5922203"/>
                <a:chExt cx="377825" cy="171450"/>
              </a:xfrm>
            </p:grpSpPr>
            <p:sp>
              <p:nvSpPr>
                <p:cNvPr id="198" name="Прямоугольник 197"/>
                <p:cNvSpPr/>
                <p:nvPr/>
              </p:nvSpPr>
              <p:spPr>
                <a:xfrm>
                  <a:off x="5438775" y="5922203"/>
                  <a:ext cx="37782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5438774" y="5948660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195" name="Группа 194"/>
              <p:cNvGrpSpPr/>
              <p:nvPr/>
            </p:nvGrpSpPr>
            <p:grpSpPr>
              <a:xfrm>
                <a:off x="5937249" y="5257656"/>
                <a:ext cx="377825" cy="171450"/>
                <a:chOff x="5438774" y="5680541"/>
                <a:chExt cx="377825" cy="171450"/>
              </a:xfrm>
            </p:grpSpPr>
            <p:sp>
              <p:nvSpPr>
                <p:cNvPr id="196" name="Прямоугольник 195"/>
                <p:cNvSpPr/>
                <p:nvPr/>
              </p:nvSpPr>
              <p:spPr>
                <a:xfrm>
                  <a:off x="5438774" y="5680541"/>
                  <a:ext cx="377825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5438774" y="5706998"/>
                  <a:ext cx="37782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12</a:t>
                  </a:r>
                </a:p>
              </p:txBody>
            </p:sp>
          </p:grpSp>
        </p:grpSp>
        <p:grpSp>
          <p:nvGrpSpPr>
            <p:cNvPr id="189" name="Группа 188"/>
            <p:cNvGrpSpPr/>
            <p:nvPr/>
          </p:nvGrpSpPr>
          <p:grpSpPr>
            <a:xfrm>
              <a:off x="5483004" y="4366940"/>
              <a:ext cx="500332" cy="192888"/>
              <a:chOff x="5477661" y="4988390"/>
              <a:chExt cx="500332" cy="192888"/>
            </a:xfrm>
          </p:grpSpPr>
          <p:grpSp>
            <p:nvGrpSpPr>
              <p:cNvPr id="190" name="Группа 189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192" name="Овал 191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193" name="Овал 192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191" name="Соединительная линия уступом 190"/>
              <p:cNvCxnSpPr/>
              <p:nvPr/>
            </p:nvCxnSpPr>
            <p:spPr>
              <a:xfrm>
                <a:off x="5569964" y="5084833"/>
                <a:ext cx="408029" cy="85516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3" name="Заголовок 1"/>
          <p:cNvSpPr txBox="1">
            <a:spLocks/>
          </p:cNvSpPr>
          <p:nvPr/>
        </p:nvSpPr>
        <p:spPr>
          <a:xfrm>
            <a:off x="56397" y="6292929"/>
            <a:ext cx="4177565" cy="580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</a:lstStyle>
          <a:p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Данные актуальны по состоянию на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31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.1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.2023 г.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EBC797-5071-58C1-2016-D18289E4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54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8C6BA2-42AA-4351-9CFD-970546E07547}"/>
              </a:ext>
            </a:extLst>
          </p:cNvPr>
          <p:cNvSpPr/>
          <p:nvPr/>
        </p:nvSpPr>
        <p:spPr>
          <a:xfrm>
            <a:off x="2189617" y="1030210"/>
            <a:ext cx="259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фонды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 вреда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DAF782B-77B1-4C0B-B919-72C9CF54DC89}"/>
              </a:ext>
            </a:extLst>
          </p:cNvPr>
          <p:cNvSpPr/>
          <p:nvPr/>
        </p:nvSpPr>
        <p:spPr>
          <a:xfrm>
            <a:off x="6979539" y="1030210"/>
            <a:ext cx="374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фонды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договорных обязательств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8B6BB63-A437-524D-9E13-5E52AC7F6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75671"/>
              </p:ext>
            </p:extLst>
          </p:nvPr>
        </p:nvGraphicFramePr>
        <p:xfrm>
          <a:off x="6650360" y="4730312"/>
          <a:ext cx="4871209" cy="196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986">
                  <a:extLst>
                    <a:ext uri="{9D8B030D-6E8A-4147-A177-3AD203B41FA5}">
                      <a16:colId xmlns:a16="http://schemas.microsoft.com/office/drawing/2014/main" val="2403631554"/>
                    </a:ext>
                  </a:extLst>
                </a:gridCol>
                <a:gridCol w="2208506">
                  <a:extLst>
                    <a:ext uri="{9D8B030D-6E8A-4147-A177-3AD203B41FA5}">
                      <a16:colId xmlns:a16="http://schemas.microsoft.com/office/drawing/2014/main" val="3828932152"/>
                    </a:ext>
                  </a:extLst>
                </a:gridCol>
                <a:gridCol w="650717">
                  <a:extLst>
                    <a:ext uri="{9D8B030D-6E8A-4147-A177-3AD203B41FA5}">
                      <a16:colId xmlns:a16="http://schemas.microsoft.com/office/drawing/2014/main" val="3631501101"/>
                    </a:ext>
                  </a:extLst>
                </a:gridCol>
              </a:tblGrid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БАНК ВБРР (АО)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163 259 700,89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0,85%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00968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АО РОССЕЛЬХОЗБАНК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529 039 927,66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2,75%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87666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БАНК ГПБ АО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539 035 265,02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2,80%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01442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ПАО ПРОМСВЯЗЬБАНК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673 496 961,92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3,50%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366140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ПАО БАНК ФК ОТКРЫТИЕ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766 046 216,22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3,98%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35675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РОСБАНК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901 298 262,78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4,69%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21211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СОВКОМБАНК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1 289 758 124,69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6,71%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73263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БАНК ВТБ (ПАО)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3 056 472 014,17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15,89%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23354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СБЕРБАНК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3 301 413 202,74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17,16%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590145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АО АЛЬФА-БАНК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8 014 596 849,49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41,67%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22470"/>
                  </a:ext>
                </a:extLst>
              </a:tr>
              <a:tr h="1465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>
                          <a:effectLst/>
                        </a:rPr>
                        <a:t>ИТОГО:</a:t>
                      </a:r>
                      <a:endParaRPr lang="ru-RU" sz="900" b="1" i="0" u="none" strike="noStrike">
                        <a:solidFill>
                          <a:srgbClr val="96363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19 234 416 525,58</a:t>
                      </a:r>
                      <a:endParaRPr lang="ru-RU" sz="1200" b="1" i="0" u="none" strike="noStrike" dirty="0">
                        <a:solidFill>
                          <a:srgbClr val="96363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8844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A57AE00-25C3-C86D-F7D7-F0FB761FF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88943"/>
              </p:ext>
            </p:extLst>
          </p:nvPr>
        </p:nvGraphicFramePr>
        <p:xfrm>
          <a:off x="681317" y="4721573"/>
          <a:ext cx="5037379" cy="196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540">
                  <a:extLst>
                    <a:ext uri="{9D8B030D-6E8A-4147-A177-3AD203B41FA5}">
                      <a16:colId xmlns:a16="http://schemas.microsoft.com/office/drawing/2014/main" val="2750325668"/>
                    </a:ext>
                  </a:extLst>
                </a:gridCol>
                <a:gridCol w="2106888">
                  <a:extLst>
                    <a:ext uri="{9D8B030D-6E8A-4147-A177-3AD203B41FA5}">
                      <a16:colId xmlns:a16="http://schemas.microsoft.com/office/drawing/2014/main" val="888019618"/>
                    </a:ext>
                  </a:extLst>
                </a:gridCol>
                <a:gridCol w="679951">
                  <a:extLst>
                    <a:ext uri="{9D8B030D-6E8A-4147-A177-3AD203B41FA5}">
                      <a16:colId xmlns:a16="http://schemas.microsoft.com/office/drawing/2014/main" val="2068952344"/>
                    </a:ext>
                  </a:extLst>
                </a:gridCol>
              </a:tblGrid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БАНК ВБРР (АО)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78 386 321,96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0,65%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95295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АО РОССЕЛЬХОЗБАНК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191 672 615,03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1,60%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327872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БАНК ГПБ АО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258 286 110,73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2,16%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5710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ПРОМСВЯЗЬБАНК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272 288 391,67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2,27%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74944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РОСБАНК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329 245 720,63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2,75%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54450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БАНК ФК ОТКРЫТИЕ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365 994 552,98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3,06%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09159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СОВКОМБАНК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895 567 893,01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7,48%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8414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БАНК ВТБ (ПАО)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1 557 005 367,58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13,01%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41227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ПАО СБЕРБАНК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1 632 185 281,08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13,64%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1839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АО АЛЬФА-БАНК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6 388 340 948,09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53,37%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595579"/>
                  </a:ext>
                </a:extLst>
              </a:tr>
              <a:tr h="17431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ИТОГО:</a:t>
                      </a:r>
                      <a:endParaRPr lang="ru-RU" sz="900" b="1" i="0" u="none" strike="noStrike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11 968 973 202,76</a:t>
                      </a:r>
                      <a:endParaRPr lang="ru-RU" sz="1200" b="1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2279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86211A-D722-9840-F0E6-3B132497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6" y="1553431"/>
            <a:ext cx="5761890" cy="31681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F05ED7-12E5-17D3-8C1E-C2E00971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56" y="1557757"/>
            <a:ext cx="5322770" cy="3198472"/>
          </a:xfrm>
          <a:prstGeom prst="rect">
            <a:avLst/>
          </a:prstGeom>
        </p:spPr>
      </p:pic>
      <p:sp>
        <p:nvSpPr>
          <p:cNvPr id="2" name="Объект 6">
            <a:extLst>
              <a:ext uri="{FF2B5EF4-FFF2-40B4-BE49-F238E27FC236}">
                <a16:creationId xmlns:a16="http://schemas.microsoft.com/office/drawing/2014/main" id="{537951E1-37EB-4FF7-3D7F-D17633867CF1}"/>
              </a:ext>
            </a:extLst>
          </p:cNvPr>
          <p:cNvSpPr txBox="1">
            <a:spLocks/>
          </p:cNvSpPr>
          <p:nvPr/>
        </p:nvSpPr>
        <p:spPr>
          <a:xfrm>
            <a:off x="76994" y="44500"/>
            <a:ext cx="12044504" cy="9813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Размещение средств компенсационных фондов саморегулируемыми организациями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63A7C6D-E25F-49B1-453D-9ABB8E3196D9}"/>
              </a:ext>
            </a:extLst>
          </p:cNvPr>
          <p:cNvSpPr txBox="1">
            <a:spLocks/>
          </p:cNvSpPr>
          <p:nvPr/>
        </p:nvSpPr>
        <p:spPr>
          <a:xfrm>
            <a:off x="4782635" y="6679127"/>
            <a:ext cx="4177565" cy="1835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</a:lstStyle>
          <a:p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Данные актуальны по состоянию на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31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.01.2024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782A8A-B6B2-B505-3EB0-E80F85C1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6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846" y="6289198"/>
            <a:ext cx="4177565" cy="580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</a:lstStyle>
          <a:p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Данные актуальны по состоянию на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31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.1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.2023 г.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91716" y="2363391"/>
            <a:ext cx="3589036" cy="2227053"/>
            <a:chOff x="1163637" y="1402666"/>
            <a:chExt cx="3589036" cy="2227053"/>
          </a:xfrm>
        </p:grpSpPr>
        <p:sp>
          <p:nvSpPr>
            <p:cNvPr id="7" name="TextBox 6"/>
            <p:cNvSpPr txBox="1"/>
            <p:nvPr/>
          </p:nvSpPr>
          <p:spPr>
            <a:xfrm>
              <a:off x="1163637" y="2965483"/>
              <a:ext cx="2880001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членов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саморегулируемых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организаций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3638" y="1843088"/>
              <a:ext cx="3589035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en-US" sz="7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72 387</a:t>
              </a:r>
              <a:endParaRPr lang="ru-RU" sz="7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163638" y="2938167"/>
              <a:ext cx="324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63637" y="1402666"/>
              <a:ext cx="2113953" cy="3016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Всего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133779" y="2363391"/>
            <a:ext cx="3064655" cy="2227053"/>
            <a:chOff x="1159330" y="1402666"/>
            <a:chExt cx="3064655" cy="2227053"/>
          </a:xfrm>
        </p:grpSpPr>
        <p:sp>
          <p:nvSpPr>
            <p:cNvPr id="12" name="TextBox 11"/>
            <p:cNvSpPr txBox="1"/>
            <p:nvPr/>
          </p:nvSpPr>
          <p:spPr>
            <a:xfrm>
              <a:off x="1163637" y="2965483"/>
              <a:ext cx="2649554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членов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проектных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саморегулируемых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организации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9330" y="1843088"/>
              <a:ext cx="3064655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is-IS" sz="7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53 960</a:t>
              </a:r>
              <a:endParaRPr lang="ru-RU" sz="7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63638" y="29381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63637" y="1402666"/>
              <a:ext cx="2113953" cy="3016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из них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03861" y="2803813"/>
            <a:ext cx="2759593" cy="1786631"/>
            <a:chOff x="1163637" y="1843088"/>
            <a:chExt cx="2759593" cy="1786631"/>
          </a:xfrm>
        </p:grpSpPr>
        <p:sp>
          <p:nvSpPr>
            <p:cNvPr id="17" name="TextBox 16"/>
            <p:cNvSpPr txBox="1"/>
            <p:nvPr/>
          </p:nvSpPr>
          <p:spPr>
            <a:xfrm>
              <a:off x="1163637" y="2965483"/>
              <a:ext cx="2395265" cy="664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членов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изыскательных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саморегулируемых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организации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3637" y="1843088"/>
              <a:ext cx="2759593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7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is-IS" sz="7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8 427</a:t>
              </a:r>
              <a:endParaRPr lang="ru-RU" sz="7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63638" y="2938167"/>
              <a:ext cx="234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Объект 6">
            <a:extLst>
              <a:ext uri="{FF2B5EF4-FFF2-40B4-BE49-F238E27FC236}">
                <a16:creationId xmlns:a16="http://schemas.microsoft.com/office/drawing/2014/main" id="{0E468B10-D899-0AFE-DF47-ADA52920F24D}"/>
              </a:ext>
            </a:extLst>
          </p:cNvPr>
          <p:cNvSpPr txBox="1">
            <a:spLocks/>
          </p:cNvSpPr>
          <p:nvPr/>
        </p:nvSpPr>
        <p:spPr>
          <a:xfrm>
            <a:off x="55132" y="322819"/>
            <a:ext cx="12044504" cy="664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Количество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членов саморегулируемых организаций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AF4FB7-7FB0-DF2F-F87E-359089F7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6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Прямоугольник 420"/>
          <p:cNvSpPr/>
          <p:nvPr/>
        </p:nvSpPr>
        <p:spPr>
          <a:xfrm>
            <a:off x="3304913" y="2887579"/>
            <a:ext cx="713429" cy="33862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19322" y="2887579"/>
            <a:ext cx="713429" cy="33862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343" y="6277899"/>
            <a:ext cx="9551669" cy="58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* </a:t>
            </a: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город Федерального значения Севастополь, Байконур, Донецкая Народная Республика, Луганская Народная Республика, Херсонская область, Запорожская область.</a:t>
            </a:r>
          </a:p>
          <a:p>
            <a:pPr>
              <a:lnSpc>
                <a:spcPts val="1600"/>
              </a:lnSpc>
            </a:pPr>
            <a:r>
              <a:rPr lang="ru-RU" sz="1000" dirty="0">
                <a:latin typeface="Arial" charset="0"/>
                <a:ea typeface="Arial" charset="0"/>
                <a:cs typeface="Arial" charset="0"/>
              </a:rPr>
              <a:t>Данные актуальны по состоянию на 31.12.2023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642" y="2955851"/>
            <a:ext cx="228718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Дальневосточный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Москва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Приволжский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Северо-Западный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(включая г. Санкт-Петербург)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Сибирский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Уральский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Центральный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Северо-Кавказский </a:t>
            </a:r>
            <a:b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Южный</a:t>
            </a:r>
          </a:p>
          <a:p>
            <a:pPr algn="r"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Иные территории*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2938" y="2955851"/>
            <a:ext cx="73030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3031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16 321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750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11 527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6 608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5 6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515</a:t>
            </a: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7 720</a:t>
            </a:r>
            <a:b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de-D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8185" y="2955851"/>
            <a:ext cx="56136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990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659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27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28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2909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1852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480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2586</a:t>
            </a:r>
            <a:endParaRPr lang="cs-CZ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2147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b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76</a:t>
            </a: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5364" y="2955851"/>
            <a:ext cx="654053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2041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662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022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8618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4756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414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7929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5573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b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</a:p>
        </p:txBody>
      </p:sp>
      <p:grpSp>
        <p:nvGrpSpPr>
          <p:cNvPr id="175" name="Группа 174"/>
          <p:cNvGrpSpPr/>
          <p:nvPr/>
        </p:nvGrpSpPr>
        <p:grpSpPr>
          <a:xfrm>
            <a:off x="10310881" y="3915139"/>
            <a:ext cx="1063264" cy="619101"/>
            <a:chOff x="5477661" y="4988390"/>
            <a:chExt cx="1063264" cy="619101"/>
          </a:xfrm>
        </p:grpSpPr>
        <p:grpSp>
          <p:nvGrpSpPr>
            <p:cNvPr id="293" name="Группа 292"/>
            <p:cNvGrpSpPr/>
            <p:nvPr/>
          </p:nvGrpSpPr>
          <p:grpSpPr>
            <a:xfrm>
              <a:off x="6058108" y="5080135"/>
              <a:ext cx="482817" cy="527356"/>
              <a:chOff x="5937239" y="5257656"/>
              <a:chExt cx="671340" cy="338509"/>
            </a:xfrm>
          </p:grpSpPr>
          <p:grpSp>
            <p:nvGrpSpPr>
              <p:cNvPr id="299" name="Группа 298"/>
              <p:cNvGrpSpPr/>
              <p:nvPr/>
            </p:nvGrpSpPr>
            <p:grpSpPr>
              <a:xfrm>
                <a:off x="5937250" y="5424715"/>
                <a:ext cx="671329" cy="171450"/>
                <a:chOff x="5438775" y="5922203"/>
                <a:chExt cx="671329" cy="171450"/>
              </a:xfrm>
            </p:grpSpPr>
            <p:sp>
              <p:nvSpPr>
                <p:cNvPr id="303" name="Прямоугольник 302"/>
                <p:cNvSpPr/>
                <p:nvPr/>
              </p:nvSpPr>
              <p:spPr>
                <a:xfrm>
                  <a:off x="5438775" y="5922203"/>
                  <a:ext cx="671329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5493169" y="5948660"/>
                  <a:ext cx="589737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990</a:t>
                  </a:r>
                </a:p>
              </p:txBody>
            </p:sp>
          </p:grpSp>
          <p:grpSp>
            <p:nvGrpSpPr>
              <p:cNvPr id="300" name="Группа 299"/>
              <p:cNvGrpSpPr/>
              <p:nvPr/>
            </p:nvGrpSpPr>
            <p:grpSpPr>
              <a:xfrm>
                <a:off x="5937239" y="5257656"/>
                <a:ext cx="671332" cy="171450"/>
                <a:chOff x="5438764" y="5680541"/>
                <a:chExt cx="671332" cy="171450"/>
              </a:xfrm>
            </p:grpSpPr>
            <p:sp>
              <p:nvSpPr>
                <p:cNvPr id="301" name="Прямоугольник 300"/>
                <p:cNvSpPr/>
                <p:nvPr/>
              </p:nvSpPr>
              <p:spPr>
                <a:xfrm>
                  <a:off x="5438764" y="5680541"/>
                  <a:ext cx="671332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02" name="TextBox 301"/>
                <p:cNvSpPr txBox="1"/>
                <p:nvPr/>
              </p:nvSpPr>
              <p:spPr>
                <a:xfrm>
                  <a:off x="5493170" y="5706998"/>
                  <a:ext cx="58973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2041</a:t>
                  </a:r>
                </a:p>
              </p:txBody>
            </p:sp>
          </p:grpSp>
        </p:grpSp>
        <p:grpSp>
          <p:nvGrpSpPr>
            <p:cNvPr id="294" name="Группа 293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295" name="Группа 294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297" name="Овал 296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98" name="Овал 297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296" name="Соединительная линия уступом 295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Группа 181"/>
          <p:cNvGrpSpPr/>
          <p:nvPr/>
        </p:nvGrpSpPr>
        <p:grpSpPr>
          <a:xfrm>
            <a:off x="5403073" y="3144352"/>
            <a:ext cx="832001" cy="545367"/>
            <a:chOff x="5184984" y="3242723"/>
            <a:chExt cx="832001" cy="545367"/>
          </a:xfrm>
        </p:grpSpPr>
        <p:grpSp>
          <p:nvGrpSpPr>
            <p:cNvPr id="209" name="Группа 208"/>
            <p:cNvGrpSpPr/>
            <p:nvPr/>
          </p:nvGrpSpPr>
          <p:grpSpPr>
            <a:xfrm>
              <a:off x="5184984" y="3242723"/>
              <a:ext cx="450990" cy="527356"/>
              <a:chOff x="6017065" y="5257659"/>
              <a:chExt cx="627087" cy="338509"/>
            </a:xfrm>
          </p:grpSpPr>
          <p:grpSp>
            <p:nvGrpSpPr>
              <p:cNvPr id="215" name="Группа 214"/>
              <p:cNvGrpSpPr/>
              <p:nvPr/>
            </p:nvGrpSpPr>
            <p:grpSpPr>
              <a:xfrm>
                <a:off x="6017070" y="5424718"/>
                <a:ext cx="627082" cy="171450"/>
                <a:chOff x="5518595" y="5922206"/>
                <a:chExt cx="627082" cy="171450"/>
              </a:xfrm>
            </p:grpSpPr>
            <p:sp>
              <p:nvSpPr>
                <p:cNvPr id="219" name="Прямоугольник 218"/>
                <p:cNvSpPr/>
                <p:nvPr/>
              </p:nvSpPr>
              <p:spPr>
                <a:xfrm>
                  <a:off x="5518595" y="5922206"/>
                  <a:ext cx="627082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5575034" y="5948660"/>
                  <a:ext cx="534058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2586</a:t>
                  </a:r>
                </a:p>
              </p:txBody>
            </p:sp>
          </p:grpSp>
          <p:grpSp>
            <p:nvGrpSpPr>
              <p:cNvPr id="216" name="Группа 215"/>
              <p:cNvGrpSpPr/>
              <p:nvPr/>
            </p:nvGrpSpPr>
            <p:grpSpPr>
              <a:xfrm>
                <a:off x="6017065" y="5257659"/>
                <a:ext cx="627086" cy="171450"/>
                <a:chOff x="5518590" y="5680544"/>
                <a:chExt cx="627086" cy="171450"/>
              </a:xfrm>
            </p:grpSpPr>
            <p:sp>
              <p:nvSpPr>
                <p:cNvPr id="217" name="Прямоугольник 216"/>
                <p:cNvSpPr/>
                <p:nvPr/>
              </p:nvSpPr>
              <p:spPr>
                <a:xfrm>
                  <a:off x="5518590" y="5680544"/>
                  <a:ext cx="627086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5561782" y="5706998"/>
                  <a:ext cx="534058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7929</a:t>
                  </a:r>
                  <a:endParaRPr lang="is-IS" sz="12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10" name="Группа 209"/>
            <p:cNvGrpSpPr/>
            <p:nvPr/>
          </p:nvGrpSpPr>
          <p:grpSpPr>
            <a:xfrm>
              <a:off x="5623644" y="3502974"/>
              <a:ext cx="393341" cy="285116"/>
              <a:chOff x="5277210" y="4896162"/>
              <a:chExt cx="393341" cy="285116"/>
            </a:xfrm>
          </p:grpSpPr>
          <p:grpSp>
            <p:nvGrpSpPr>
              <p:cNvPr id="211" name="Группа 210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213" name="Овал 212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214" name="Овал 213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212" name="Соединительная линия уступом 211"/>
              <p:cNvCxnSpPr/>
              <p:nvPr/>
            </p:nvCxnSpPr>
            <p:spPr>
              <a:xfrm rot="10800000">
                <a:off x="5277210" y="4896162"/>
                <a:ext cx="292759" cy="188679"/>
              </a:xfrm>
              <a:prstGeom prst="bentConnector3">
                <a:avLst>
                  <a:gd name="adj1" fmla="val 46543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7" name="Группа 316"/>
          <p:cNvGrpSpPr/>
          <p:nvPr/>
        </p:nvGrpSpPr>
        <p:grpSpPr>
          <a:xfrm>
            <a:off x="8759389" y="4390465"/>
            <a:ext cx="431778" cy="937184"/>
            <a:chOff x="5394333" y="4988390"/>
            <a:chExt cx="431778" cy="937184"/>
          </a:xfrm>
        </p:grpSpPr>
        <p:grpSp>
          <p:nvGrpSpPr>
            <p:cNvPr id="318" name="Группа 317"/>
            <p:cNvGrpSpPr/>
            <p:nvPr/>
          </p:nvGrpSpPr>
          <p:grpSpPr>
            <a:xfrm>
              <a:off x="5394333" y="5398215"/>
              <a:ext cx="431778" cy="527359"/>
              <a:chOff x="5014281" y="5461832"/>
              <a:chExt cx="600372" cy="338511"/>
            </a:xfrm>
          </p:grpSpPr>
          <p:grpSp>
            <p:nvGrpSpPr>
              <p:cNvPr id="324" name="Группа 323"/>
              <p:cNvGrpSpPr/>
              <p:nvPr/>
            </p:nvGrpSpPr>
            <p:grpSpPr>
              <a:xfrm>
                <a:off x="5014288" y="5628893"/>
                <a:ext cx="600365" cy="171450"/>
                <a:chOff x="4515813" y="6126381"/>
                <a:chExt cx="600365" cy="171450"/>
              </a:xfrm>
            </p:grpSpPr>
            <p:sp>
              <p:nvSpPr>
                <p:cNvPr id="328" name="Прямоугольник 327"/>
                <p:cNvSpPr/>
                <p:nvPr/>
              </p:nvSpPr>
              <p:spPr>
                <a:xfrm>
                  <a:off x="4515813" y="6126381"/>
                  <a:ext cx="600363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4570208" y="6152839"/>
                  <a:ext cx="545970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cs-CZ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18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52</a:t>
                  </a:r>
                </a:p>
              </p:txBody>
            </p:sp>
          </p:grpSp>
          <p:grpSp>
            <p:nvGrpSpPr>
              <p:cNvPr id="325" name="Группа 324"/>
              <p:cNvGrpSpPr/>
              <p:nvPr/>
            </p:nvGrpSpPr>
            <p:grpSpPr>
              <a:xfrm>
                <a:off x="5014281" y="5461832"/>
                <a:ext cx="600370" cy="171450"/>
                <a:chOff x="4515806" y="5884717"/>
                <a:chExt cx="600370" cy="171450"/>
              </a:xfrm>
            </p:grpSpPr>
            <p:sp>
              <p:nvSpPr>
                <p:cNvPr id="326" name="Прямоугольник 325"/>
                <p:cNvSpPr/>
                <p:nvPr/>
              </p:nvSpPr>
              <p:spPr>
                <a:xfrm>
                  <a:off x="4515806" y="5884717"/>
                  <a:ext cx="600368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4570207" y="5911175"/>
                  <a:ext cx="545969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756</a:t>
                  </a:r>
                </a:p>
              </p:txBody>
            </p:sp>
          </p:grpSp>
        </p:grpSp>
        <p:grpSp>
          <p:nvGrpSpPr>
            <p:cNvPr id="319" name="Группа 318"/>
            <p:cNvGrpSpPr/>
            <p:nvPr/>
          </p:nvGrpSpPr>
          <p:grpSpPr>
            <a:xfrm>
              <a:off x="5477661" y="4988390"/>
              <a:ext cx="192890" cy="409825"/>
              <a:chOff x="5477661" y="4988390"/>
              <a:chExt cx="192890" cy="409825"/>
            </a:xfrm>
          </p:grpSpPr>
          <p:grpSp>
            <p:nvGrpSpPr>
              <p:cNvPr id="320" name="Группа 319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322" name="Овал 321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323" name="Овал 322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21" name="Соединительная линия уступом 320"/>
              <p:cNvCxnSpPr>
                <a:cxnSpLocks/>
                <a:endCxn id="326" idx="0"/>
              </p:cNvCxnSpPr>
              <p:nvPr/>
            </p:nvCxnSpPr>
            <p:spPr>
              <a:xfrm rot="16200000" flipH="1">
                <a:off x="5433401" y="5221395"/>
                <a:ext cx="313382" cy="40258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0" name="Группа 329"/>
          <p:cNvGrpSpPr/>
          <p:nvPr/>
        </p:nvGrpSpPr>
        <p:grpSpPr>
          <a:xfrm>
            <a:off x="7544578" y="3913427"/>
            <a:ext cx="841503" cy="553582"/>
            <a:chOff x="5477661" y="4627696"/>
            <a:chExt cx="841503" cy="553582"/>
          </a:xfrm>
        </p:grpSpPr>
        <p:grpSp>
          <p:nvGrpSpPr>
            <p:cNvPr id="331" name="Группа 330"/>
            <p:cNvGrpSpPr/>
            <p:nvPr/>
          </p:nvGrpSpPr>
          <p:grpSpPr>
            <a:xfrm>
              <a:off x="5874241" y="4627696"/>
              <a:ext cx="444923" cy="527357"/>
              <a:chOff x="5681571" y="4967227"/>
              <a:chExt cx="618649" cy="338509"/>
            </a:xfrm>
          </p:grpSpPr>
          <p:grpSp>
            <p:nvGrpSpPr>
              <p:cNvPr id="337" name="Группа 336"/>
              <p:cNvGrpSpPr/>
              <p:nvPr/>
            </p:nvGrpSpPr>
            <p:grpSpPr>
              <a:xfrm>
                <a:off x="5681581" y="5134286"/>
                <a:ext cx="618639" cy="171450"/>
                <a:chOff x="5183106" y="5631774"/>
                <a:chExt cx="618639" cy="171450"/>
              </a:xfrm>
            </p:grpSpPr>
            <p:sp>
              <p:nvSpPr>
                <p:cNvPr id="341" name="Прямоугольник 340"/>
                <p:cNvSpPr/>
                <p:nvPr/>
              </p:nvSpPr>
              <p:spPr>
                <a:xfrm>
                  <a:off x="5183106" y="5631774"/>
                  <a:ext cx="618639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42" name="TextBox 341"/>
                <p:cNvSpPr txBox="1"/>
                <p:nvPr/>
              </p:nvSpPr>
              <p:spPr>
                <a:xfrm>
                  <a:off x="5237500" y="5658233"/>
                  <a:ext cx="533342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cs-CZ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14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80</a:t>
                  </a:r>
                </a:p>
              </p:txBody>
            </p:sp>
          </p:grpSp>
          <p:grpSp>
            <p:nvGrpSpPr>
              <p:cNvPr id="338" name="Группа 337"/>
              <p:cNvGrpSpPr/>
              <p:nvPr/>
            </p:nvGrpSpPr>
            <p:grpSpPr>
              <a:xfrm>
                <a:off x="5681571" y="4967227"/>
                <a:ext cx="618642" cy="171450"/>
                <a:chOff x="5183096" y="5390112"/>
                <a:chExt cx="618642" cy="171450"/>
              </a:xfrm>
            </p:grpSpPr>
            <p:sp>
              <p:nvSpPr>
                <p:cNvPr id="339" name="Прямоугольник 338"/>
                <p:cNvSpPr/>
                <p:nvPr/>
              </p:nvSpPr>
              <p:spPr>
                <a:xfrm>
                  <a:off x="5183096" y="5390112"/>
                  <a:ext cx="618642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5237497" y="5416567"/>
                  <a:ext cx="533342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414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</p:grpSp>
        </p:grpSp>
        <p:grpSp>
          <p:nvGrpSpPr>
            <p:cNvPr id="332" name="Группа 331"/>
            <p:cNvGrpSpPr/>
            <p:nvPr/>
          </p:nvGrpSpPr>
          <p:grpSpPr>
            <a:xfrm>
              <a:off x="5477661" y="4891198"/>
              <a:ext cx="393202" cy="290080"/>
              <a:chOff x="5477661" y="4891198"/>
              <a:chExt cx="393202" cy="290080"/>
            </a:xfrm>
          </p:grpSpPr>
          <p:grpSp>
            <p:nvGrpSpPr>
              <p:cNvPr id="333" name="Группа 332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335" name="Овал 334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336" name="Овал 335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34" name="Соединительная линия уступом 333"/>
              <p:cNvCxnSpPr>
                <a:cxnSpLocks/>
              </p:cNvCxnSpPr>
              <p:nvPr/>
            </p:nvCxnSpPr>
            <p:spPr>
              <a:xfrm flipV="1">
                <a:off x="5569964" y="4891198"/>
                <a:ext cx="300899" cy="193635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3" name="Группа 342"/>
          <p:cNvGrpSpPr/>
          <p:nvPr/>
        </p:nvGrpSpPr>
        <p:grpSpPr>
          <a:xfrm>
            <a:off x="6708321" y="4263580"/>
            <a:ext cx="452626" cy="922296"/>
            <a:chOff x="5416468" y="4988390"/>
            <a:chExt cx="452626" cy="922296"/>
          </a:xfrm>
        </p:grpSpPr>
        <p:grpSp>
          <p:nvGrpSpPr>
            <p:cNvPr id="344" name="Группа 343"/>
            <p:cNvGrpSpPr/>
            <p:nvPr/>
          </p:nvGrpSpPr>
          <p:grpSpPr>
            <a:xfrm>
              <a:off x="5416468" y="5383332"/>
              <a:ext cx="452626" cy="527354"/>
              <a:chOff x="5045065" y="5452282"/>
              <a:chExt cx="629361" cy="338508"/>
            </a:xfrm>
          </p:grpSpPr>
          <p:grpSp>
            <p:nvGrpSpPr>
              <p:cNvPr id="350" name="Группа 349"/>
              <p:cNvGrpSpPr/>
              <p:nvPr/>
            </p:nvGrpSpPr>
            <p:grpSpPr>
              <a:xfrm>
                <a:off x="5045071" y="5619340"/>
                <a:ext cx="629353" cy="171450"/>
                <a:chOff x="4546596" y="6116828"/>
                <a:chExt cx="629353" cy="171450"/>
              </a:xfrm>
            </p:grpSpPr>
            <p:sp>
              <p:nvSpPr>
                <p:cNvPr id="354" name="Прямоугольник 353"/>
                <p:cNvSpPr/>
                <p:nvPr/>
              </p:nvSpPr>
              <p:spPr>
                <a:xfrm>
                  <a:off x="4546596" y="6116828"/>
                  <a:ext cx="60601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55" name="TextBox 354"/>
                <p:cNvSpPr txBox="1"/>
                <p:nvPr/>
              </p:nvSpPr>
              <p:spPr>
                <a:xfrm>
                  <a:off x="4586212" y="6143287"/>
                  <a:ext cx="589737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27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28</a:t>
                  </a:r>
                </a:p>
              </p:txBody>
            </p:sp>
          </p:grpSp>
          <p:grpSp>
            <p:nvGrpSpPr>
              <p:cNvPr id="351" name="Группа 350"/>
              <p:cNvGrpSpPr/>
              <p:nvPr/>
            </p:nvGrpSpPr>
            <p:grpSpPr>
              <a:xfrm>
                <a:off x="5045065" y="5452282"/>
                <a:ext cx="629361" cy="171450"/>
                <a:chOff x="4546590" y="5875167"/>
                <a:chExt cx="629361" cy="171450"/>
              </a:xfrm>
            </p:grpSpPr>
            <p:sp>
              <p:nvSpPr>
                <p:cNvPr id="352" name="Прямоугольник 351"/>
                <p:cNvSpPr/>
                <p:nvPr/>
              </p:nvSpPr>
              <p:spPr>
                <a:xfrm>
                  <a:off x="4546590" y="5875167"/>
                  <a:ext cx="606019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4586216" y="5901626"/>
                  <a:ext cx="58973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fi-FI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022</a:t>
                  </a:r>
                </a:p>
              </p:txBody>
            </p:sp>
          </p:grpSp>
        </p:grpSp>
        <p:grpSp>
          <p:nvGrpSpPr>
            <p:cNvPr id="345" name="Группа 344"/>
            <p:cNvGrpSpPr/>
            <p:nvPr/>
          </p:nvGrpSpPr>
          <p:grpSpPr>
            <a:xfrm>
              <a:off x="5477661" y="4988390"/>
              <a:ext cx="192890" cy="394942"/>
              <a:chOff x="5477661" y="4988390"/>
              <a:chExt cx="192890" cy="394942"/>
            </a:xfrm>
          </p:grpSpPr>
          <p:grpSp>
            <p:nvGrpSpPr>
              <p:cNvPr id="346" name="Группа 345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348" name="Овал 347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349" name="Овал 348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47" name="Соединительная линия уступом 346"/>
              <p:cNvCxnSpPr>
                <a:cxnSpLocks/>
                <a:endCxn id="352" idx="0"/>
              </p:cNvCxnSpPr>
              <p:nvPr/>
            </p:nvCxnSpPr>
            <p:spPr>
              <a:xfrm rot="16200000" flipH="1">
                <a:off x="5452926" y="5201870"/>
                <a:ext cx="298500" cy="64424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7"/>
          <p:cNvGrpSpPr/>
          <p:nvPr/>
        </p:nvGrpSpPr>
        <p:grpSpPr>
          <a:xfrm>
            <a:off x="6738722" y="2725880"/>
            <a:ext cx="1234768" cy="912230"/>
            <a:chOff x="6738722" y="2725880"/>
            <a:chExt cx="1234768" cy="912230"/>
          </a:xfrm>
        </p:grpSpPr>
        <p:grpSp>
          <p:nvGrpSpPr>
            <p:cNvPr id="370" name="Группа 369"/>
            <p:cNvGrpSpPr/>
            <p:nvPr/>
          </p:nvGrpSpPr>
          <p:grpSpPr>
            <a:xfrm>
              <a:off x="7490673" y="2725880"/>
              <a:ext cx="482817" cy="527356"/>
              <a:chOff x="5937239" y="5257656"/>
              <a:chExt cx="671340" cy="338509"/>
            </a:xfrm>
          </p:grpSpPr>
          <p:grpSp>
            <p:nvGrpSpPr>
              <p:cNvPr id="376" name="Группа 375"/>
              <p:cNvGrpSpPr/>
              <p:nvPr/>
            </p:nvGrpSpPr>
            <p:grpSpPr>
              <a:xfrm>
                <a:off x="5937250" y="5424715"/>
                <a:ext cx="671329" cy="171450"/>
                <a:chOff x="5438775" y="5922203"/>
                <a:chExt cx="671329" cy="171450"/>
              </a:xfrm>
            </p:grpSpPr>
            <p:sp>
              <p:nvSpPr>
                <p:cNvPr id="380" name="Прямоугольник 379"/>
                <p:cNvSpPr/>
                <p:nvPr/>
              </p:nvSpPr>
              <p:spPr>
                <a:xfrm>
                  <a:off x="5438775" y="5922203"/>
                  <a:ext cx="671329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81" name="TextBox 380"/>
                <p:cNvSpPr txBox="1"/>
                <p:nvPr/>
              </p:nvSpPr>
              <p:spPr>
                <a:xfrm>
                  <a:off x="5493169" y="5948660"/>
                  <a:ext cx="589737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2909</a:t>
                  </a:r>
                </a:p>
              </p:txBody>
            </p:sp>
          </p:grpSp>
          <p:grpSp>
            <p:nvGrpSpPr>
              <p:cNvPr id="377" name="Группа 376"/>
              <p:cNvGrpSpPr/>
              <p:nvPr/>
            </p:nvGrpSpPr>
            <p:grpSpPr>
              <a:xfrm>
                <a:off x="5937239" y="5257656"/>
                <a:ext cx="671332" cy="171450"/>
                <a:chOff x="5438764" y="5680541"/>
                <a:chExt cx="671332" cy="171450"/>
              </a:xfrm>
            </p:grpSpPr>
            <p:sp>
              <p:nvSpPr>
                <p:cNvPr id="378" name="Прямоугольник 377"/>
                <p:cNvSpPr/>
                <p:nvPr/>
              </p:nvSpPr>
              <p:spPr>
                <a:xfrm>
                  <a:off x="5438764" y="5680541"/>
                  <a:ext cx="671332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79" name="TextBox 378"/>
                <p:cNvSpPr txBox="1"/>
                <p:nvPr/>
              </p:nvSpPr>
              <p:spPr>
                <a:xfrm>
                  <a:off x="5493170" y="5706998"/>
                  <a:ext cx="58973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8618</a:t>
                  </a:r>
                  <a:endParaRPr lang="is-IS" sz="12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371" name="Группа 370"/>
            <p:cNvGrpSpPr/>
            <p:nvPr/>
          </p:nvGrpSpPr>
          <p:grpSpPr>
            <a:xfrm>
              <a:off x="6738722" y="2984555"/>
              <a:ext cx="765280" cy="653555"/>
              <a:chOff x="5460817" y="4713161"/>
              <a:chExt cx="765280" cy="653555"/>
            </a:xfrm>
          </p:grpSpPr>
          <p:grpSp>
            <p:nvGrpSpPr>
              <p:cNvPr id="372" name="Группа 371"/>
              <p:cNvGrpSpPr/>
              <p:nvPr/>
            </p:nvGrpSpPr>
            <p:grpSpPr>
              <a:xfrm>
                <a:off x="5460817" y="5173828"/>
                <a:ext cx="192890" cy="192888"/>
                <a:chOff x="6739950" y="5554377"/>
                <a:chExt cx="192890" cy="192888"/>
              </a:xfrm>
            </p:grpSpPr>
            <p:sp>
              <p:nvSpPr>
                <p:cNvPr id="374" name="Овал 373"/>
                <p:cNvSpPr/>
                <p:nvPr/>
              </p:nvSpPr>
              <p:spPr>
                <a:xfrm>
                  <a:off x="6739950" y="5554377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>
                  <a:off x="6804418" y="561341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73" name="Соединительная линия уступом 372"/>
              <p:cNvCxnSpPr>
                <a:cxnSpLocks/>
              </p:cNvCxnSpPr>
              <p:nvPr/>
            </p:nvCxnSpPr>
            <p:spPr>
              <a:xfrm flipV="1">
                <a:off x="5531346" y="4713161"/>
                <a:ext cx="694751" cy="546690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2" name="Группа 381"/>
          <p:cNvGrpSpPr/>
          <p:nvPr/>
        </p:nvGrpSpPr>
        <p:grpSpPr>
          <a:xfrm>
            <a:off x="5970908" y="3715066"/>
            <a:ext cx="487806" cy="860336"/>
            <a:chOff x="5295895" y="4988390"/>
            <a:chExt cx="487806" cy="860336"/>
          </a:xfrm>
        </p:grpSpPr>
        <p:grpSp>
          <p:nvGrpSpPr>
            <p:cNvPr id="383" name="Группа 382"/>
            <p:cNvGrpSpPr/>
            <p:nvPr/>
          </p:nvGrpSpPr>
          <p:grpSpPr>
            <a:xfrm>
              <a:off x="5295895" y="5321373"/>
              <a:ext cx="487806" cy="527353"/>
              <a:chOff x="4877415" y="5412505"/>
              <a:chExt cx="678278" cy="338507"/>
            </a:xfrm>
          </p:grpSpPr>
          <p:grpSp>
            <p:nvGrpSpPr>
              <p:cNvPr id="389" name="Группа 388"/>
              <p:cNvGrpSpPr/>
              <p:nvPr/>
            </p:nvGrpSpPr>
            <p:grpSpPr>
              <a:xfrm>
                <a:off x="4877419" y="5579562"/>
                <a:ext cx="678274" cy="171450"/>
                <a:chOff x="4378944" y="6077050"/>
                <a:chExt cx="678274" cy="171450"/>
              </a:xfrm>
            </p:grpSpPr>
            <p:sp>
              <p:nvSpPr>
                <p:cNvPr id="393" name="Прямоугольник 392"/>
                <p:cNvSpPr/>
                <p:nvPr/>
              </p:nvSpPr>
              <p:spPr>
                <a:xfrm>
                  <a:off x="4378944" y="6077050"/>
                  <a:ext cx="678274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94" name="TextBox 393"/>
                <p:cNvSpPr txBox="1"/>
                <p:nvPr/>
              </p:nvSpPr>
              <p:spPr>
                <a:xfrm>
                  <a:off x="4415221" y="6103513"/>
                  <a:ext cx="589737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3659</a:t>
                  </a:r>
                </a:p>
              </p:txBody>
            </p:sp>
          </p:grpSp>
          <p:grpSp>
            <p:nvGrpSpPr>
              <p:cNvPr id="390" name="Группа 389"/>
              <p:cNvGrpSpPr/>
              <p:nvPr/>
            </p:nvGrpSpPr>
            <p:grpSpPr>
              <a:xfrm>
                <a:off x="4877415" y="5412505"/>
                <a:ext cx="678276" cy="171450"/>
                <a:chOff x="4378940" y="5835390"/>
                <a:chExt cx="678276" cy="171450"/>
              </a:xfrm>
            </p:grpSpPr>
            <p:sp>
              <p:nvSpPr>
                <p:cNvPr id="391" name="Прямоугольник 390"/>
                <p:cNvSpPr/>
                <p:nvPr/>
              </p:nvSpPr>
              <p:spPr>
                <a:xfrm>
                  <a:off x="4378940" y="5835390"/>
                  <a:ext cx="678276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392" name="TextBox 391"/>
                <p:cNvSpPr txBox="1"/>
                <p:nvPr/>
              </p:nvSpPr>
              <p:spPr>
                <a:xfrm>
                  <a:off x="4388629" y="5861849"/>
                  <a:ext cx="644995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r>
                    <a:rPr lang="is-IS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12 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662</a:t>
                  </a:r>
                  <a:endParaRPr lang="is-IS" sz="12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384" name="Группа 383"/>
            <p:cNvGrpSpPr/>
            <p:nvPr/>
          </p:nvGrpSpPr>
          <p:grpSpPr>
            <a:xfrm>
              <a:off x="5477661" y="4988390"/>
              <a:ext cx="192890" cy="332982"/>
              <a:chOff x="5477661" y="4988390"/>
              <a:chExt cx="192890" cy="332982"/>
            </a:xfrm>
          </p:grpSpPr>
          <p:grpSp>
            <p:nvGrpSpPr>
              <p:cNvPr id="385" name="Группа 384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387" name="Овал 386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388" name="Овал 387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86" name="Соединительная линия уступом 385"/>
              <p:cNvCxnSpPr>
                <a:cxnSpLocks/>
                <a:stCxn id="387" idx="4"/>
                <a:endCxn id="391" idx="0"/>
              </p:cNvCxnSpPr>
              <p:nvPr/>
            </p:nvCxnSpPr>
            <p:spPr>
              <a:xfrm rot="5400000">
                <a:off x="5486905" y="5234171"/>
                <a:ext cx="140095" cy="34308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5" name="Группа 394"/>
          <p:cNvGrpSpPr/>
          <p:nvPr/>
        </p:nvGrpSpPr>
        <p:grpSpPr>
          <a:xfrm>
            <a:off x="5495840" y="4684589"/>
            <a:ext cx="990454" cy="619101"/>
            <a:chOff x="5477661" y="4988390"/>
            <a:chExt cx="990454" cy="619101"/>
          </a:xfrm>
        </p:grpSpPr>
        <p:grpSp>
          <p:nvGrpSpPr>
            <p:cNvPr id="396" name="Группа 395"/>
            <p:cNvGrpSpPr/>
            <p:nvPr/>
          </p:nvGrpSpPr>
          <p:grpSpPr>
            <a:xfrm>
              <a:off x="6058107" y="5080135"/>
              <a:ext cx="410008" cy="527356"/>
              <a:chOff x="5937242" y="5257656"/>
              <a:chExt cx="570102" cy="338509"/>
            </a:xfrm>
          </p:grpSpPr>
          <p:grpSp>
            <p:nvGrpSpPr>
              <p:cNvPr id="402" name="Группа 401"/>
              <p:cNvGrpSpPr/>
              <p:nvPr/>
            </p:nvGrpSpPr>
            <p:grpSpPr>
              <a:xfrm>
                <a:off x="5937251" y="5424715"/>
                <a:ext cx="570093" cy="171450"/>
                <a:chOff x="5438776" y="5922203"/>
                <a:chExt cx="570093" cy="171450"/>
              </a:xfrm>
            </p:grpSpPr>
            <p:sp>
              <p:nvSpPr>
                <p:cNvPr id="406" name="Прямоугольник 405"/>
                <p:cNvSpPr/>
                <p:nvPr/>
              </p:nvSpPr>
              <p:spPr>
                <a:xfrm>
                  <a:off x="5438776" y="5922203"/>
                  <a:ext cx="570093" cy="1714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407" name="TextBox 406"/>
                <p:cNvSpPr txBox="1"/>
                <p:nvPr/>
              </p:nvSpPr>
              <p:spPr>
                <a:xfrm>
                  <a:off x="5493168" y="5948660"/>
                  <a:ext cx="515699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2147</a:t>
                  </a:r>
                </a:p>
              </p:txBody>
            </p:sp>
          </p:grpSp>
          <p:grpSp>
            <p:nvGrpSpPr>
              <p:cNvPr id="403" name="Группа 402"/>
              <p:cNvGrpSpPr/>
              <p:nvPr/>
            </p:nvGrpSpPr>
            <p:grpSpPr>
              <a:xfrm>
                <a:off x="5937242" y="5257656"/>
                <a:ext cx="570102" cy="171450"/>
                <a:chOff x="5438767" y="5680541"/>
                <a:chExt cx="570102" cy="171450"/>
              </a:xfrm>
            </p:grpSpPr>
            <p:sp>
              <p:nvSpPr>
                <p:cNvPr id="404" name="Прямоугольник 403"/>
                <p:cNvSpPr/>
                <p:nvPr/>
              </p:nvSpPr>
              <p:spPr>
                <a:xfrm>
                  <a:off x="5438767" y="5680541"/>
                  <a:ext cx="570102" cy="171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Arial" charset="0"/>
                  </a:endParaRPr>
                </a:p>
              </p:txBody>
            </p:sp>
            <p:sp>
              <p:nvSpPr>
                <p:cNvPr id="405" name="TextBox 404"/>
                <p:cNvSpPr txBox="1"/>
                <p:nvPr/>
              </p:nvSpPr>
              <p:spPr>
                <a:xfrm>
                  <a:off x="5493169" y="5706998"/>
                  <a:ext cx="484476" cy="118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5573</a:t>
                  </a:r>
                </a:p>
              </p:txBody>
            </p:sp>
          </p:grpSp>
        </p:grpSp>
        <p:grpSp>
          <p:nvGrpSpPr>
            <p:cNvPr id="397" name="Группа 396"/>
            <p:cNvGrpSpPr/>
            <p:nvPr/>
          </p:nvGrpSpPr>
          <p:grpSpPr>
            <a:xfrm>
              <a:off x="5477661" y="4988390"/>
              <a:ext cx="580443" cy="363896"/>
              <a:chOff x="5477661" y="4988390"/>
              <a:chExt cx="580443" cy="363896"/>
            </a:xfrm>
          </p:grpSpPr>
          <p:grpSp>
            <p:nvGrpSpPr>
              <p:cNvPr id="398" name="Группа 397"/>
              <p:cNvGrpSpPr/>
              <p:nvPr/>
            </p:nvGrpSpPr>
            <p:grpSpPr>
              <a:xfrm>
                <a:off x="5477661" y="4988390"/>
                <a:ext cx="192890" cy="192888"/>
                <a:chOff x="6756794" y="5368939"/>
                <a:chExt cx="192890" cy="192888"/>
              </a:xfrm>
            </p:grpSpPr>
            <p:sp>
              <p:nvSpPr>
                <p:cNvPr id="400" name="Овал 399"/>
                <p:cNvSpPr/>
                <p:nvPr/>
              </p:nvSpPr>
              <p:spPr>
                <a:xfrm>
                  <a:off x="6756794" y="5368939"/>
                  <a:ext cx="192890" cy="192888"/>
                </a:xfrm>
                <a:prstGeom prst="ellipse">
                  <a:avLst/>
                </a:prstGeom>
                <a:solidFill>
                  <a:schemeClr val="bg1">
                    <a:alpha val="2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  <p:sp>
              <p:nvSpPr>
                <p:cNvPr id="401" name="Овал 400"/>
                <p:cNvSpPr/>
                <p:nvPr/>
              </p:nvSpPr>
              <p:spPr>
                <a:xfrm>
                  <a:off x="6817118" y="5429262"/>
                  <a:ext cx="72240" cy="72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charset="0"/>
                  </a:endParaRPr>
                </a:p>
              </p:txBody>
            </p:sp>
          </p:grpSp>
          <p:cxnSp>
            <p:nvCxnSpPr>
              <p:cNvPr id="399" name="Соединительная линия уступом 398"/>
              <p:cNvCxnSpPr/>
              <p:nvPr/>
            </p:nvCxnSpPr>
            <p:spPr>
              <a:xfrm>
                <a:off x="5569964" y="5084833"/>
                <a:ext cx="488140" cy="267453"/>
              </a:xfrm>
              <a:prstGeom prst="bentConnector3">
                <a:avLst>
                  <a:gd name="adj1" fmla="val 50000"/>
                </a:avLst>
              </a:prstGeom>
              <a:ln w="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Объект 6"/>
          <p:cNvSpPr txBox="1">
            <a:spLocks/>
          </p:cNvSpPr>
          <p:nvPr/>
        </p:nvSpPr>
        <p:spPr>
          <a:xfrm>
            <a:off x="1163638" y="1412883"/>
            <a:ext cx="9864724" cy="1135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Количество членов саморегулируемых организаций в федеральных округах</a:t>
            </a:r>
          </a:p>
        </p:txBody>
      </p:sp>
      <p:grpSp>
        <p:nvGrpSpPr>
          <p:cNvPr id="143" name="Группа 142"/>
          <p:cNvGrpSpPr/>
          <p:nvPr/>
        </p:nvGrpSpPr>
        <p:grpSpPr>
          <a:xfrm>
            <a:off x="5609121" y="5834715"/>
            <a:ext cx="1249536" cy="303572"/>
            <a:chOff x="5465589" y="5712291"/>
            <a:chExt cx="1249536" cy="303572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5465589" y="5883971"/>
              <a:ext cx="1249536" cy="131892"/>
              <a:chOff x="5465589" y="5883971"/>
              <a:chExt cx="1249536" cy="131892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5644731" y="5892752"/>
                <a:ext cx="107039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Изыскатели</a:t>
                </a: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5465589" y="5883971"/>
                <a:ext cx="131892" cy="13189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Arial" charset="0"/>
                </a:endParaRPr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5465589" y="5712291"/>
              <a:ext cx="1249536" cy="131892"/>
              <a:chOff x="5465589" y="5680541"/>
              <a:chExt cx="1249536" cy="13189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5644731" y="5689322"/>
                <a:ext cx="107039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Проектировщики</a:t>
                </a:r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5465589" y="5680541"/>
                <a:ext cx="131892" cy="13189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dirty="0">
                  <a:latin typeface="Arial" charset="0"/>
                </a:endParaRPr>
              </a:p>
            </p:txBody>
          </p:sp>
        </p:grpSp>
      </p:grpSp>
      <p:sp>
        <p:nvSpPr>
          <p:cNvPr id="19" name="Объект 6">
            <a:extLst>
              <a:ext uri="{FF2B5EF4-FFF2-40B4-BE49-F238E27FC236}">
                <a16:creationId xmlns:a16="http://schemas.microsoft.com/office/drawing/2014/main" id="{16EC2CDF-7FD9-3DB3-E2F9-7ACE1F91D4F4}"/>
              </a:ext>
            </a:extLst>
          </p:cNvPr>
          <p:cNvSpPr txBox="1">
            <a:spLocks/>
          </p:cNvSpPr>
          <p:nvPr/>
        </p:nvSpPr>
        <p:spPr>
          <a:xfrm>
            <a:off x="82840" y="64204"/>
            <a:ext cx="12044504" cy="1135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Количество членов саморегулируемых организаций </a:t>
            </a:r>
          </a:p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федеральных округах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514088-CB22-93B8-A9BD-EA5070F0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BD73-9479-5D49-AFEE-472A37D46AE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37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7" y="1698327"/>
            <a:ext cx="3807460" cy="391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96845" y="1840043"/>
            <a:ext cx="3703237" cy="1629947"/>
            <a:chOff x="1060401" y="1378458"/>
            <a:chExt cx="3703237" cy="1629947"/>
          </a:xfrm>
        </p:grpSpPr>
        <p:sp>
          <p:nvSpPr>
            <p:cNvPr id="10" name="TextBox 9"/>
            <p:cNvSpPr txBox="1"/>
            <p:nvPr/>
          </p:nvSpPr>
          <p:spPr>
            <a:xfrm>
              <a:off x="1163637" y="2713133"/>
              <a:ext cx="2463482" cy="295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sz="2400" dirty="0">
                  <a:latin typeface="Arial" charset="0"/>
                  <a:ea typeface="Arial" charset="0"/>
                  <a:cs typeface="Arial" charset="0"/>
                </a:rPr>
                <a:t>специалиста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0401" y="1647236"/>
              <a:ext cx="3692493" cy="1095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de-DE" sz="7000" dirty="0">
                  <a:latin typeface="Arial" charset="0"/>
                  <a:ea typeface="Arial" charset="0"/>
                  <a:cs typeface="Arial" charset="0"/>
                </a:rPr>
                <a:t>14</a:t>
              </a:r>
              <a:r>
                <a:rPr lang="ru-RU" sz="7000" dirty="0">
                  <a:latin typeface="Arial" charset="0"/>
                  <a:ea typeface="Arial" charset="0"/>
                  <a:cs typeface="Arial" charset="0"/>
                </a:rPr>
                <a:t>7</a:t>
              </a:r>
              <a:r>
                <a:rPr lang="de-DE" sz="7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ru-RU" sz="7000" dirty="0">
                  <a:latin typeface="Arial" charset="0"/>
                  <a:ea typeface="Arial" charset="0"/>
                  <a:cs typeface="Arial" charset="0"/>
                </a:rPr>
                <a:t>316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163638" y="2667153"/>
              <a:ext cx="3600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63637" y="1378458"/>
              <a:ext cx="2113953" cy="30164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ru-RU" sz="2400" dirty="0">
                  <a:latin typeface="Arial" charset="0"/>
                  <a:ea typeface="Arial" charset="0"/>
                  <a:cs typeface="Arial" charset="0"/>
                </a:rPr>
                <a:t>всего в НРС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0080" y="4918308"/>
            <a:ext cx="3951287" cy="6230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по подготовке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проектной документации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081" y="3931259"/>
            <a:ext cx="2463482" cy="93266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ru-RU" sz="5500" dirty="0">
                <a:solidFill>
                  <a:srgbClr val="0097E3"/>
                </a:solidFill>
                <a:latin typeface="Arial" charset="0"/>
                <a:ea typeface="Arial" charset="0"/>
                <a:cs typeface="Arial" charset="0"/>
              </a:rPr>
              <a:t>92 259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800081" y="3754445"/>
            <a:ext cx="4151312" cy="1094336"/>
          </a:xfrm>
          <a:prstGeom prst="bentConnector3">
            <a:avLst>
              <a:gd name="adj1" fmla="val 72715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7378363" y="1514463"/>
            <a:ext cx="4219023" cy="1776682"/>
            <a:chOff x="7741920" y="1851196"/>
            <a:chExt cx="4219023" cy="1776682"/>
          </a:xfrm>
        </p:grpSpPr>
        <p:sp>
          <p:nvSpPr>
            <p:cNvPr id="26" name="TextBox 25"/>
            <p:cNvSpPr txBox="1"/>
            <p:nvPr/>
          </p:nvSpPr>
          <p:spPr>
            <a:xfrm>
              <a:off x="8917911" y="2856748"/>
              <a:ext cx="3043032" cy="7711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latin typeface="Arial" charset="0"/>
                  <a:ea typeface="Arial" charset="0"/>
                  <a:cs typeface="Arial" charset="0"/>
                </a:rPr>
                <a:t>по подготовке проектной</a:t>
              </a:r>
            </a:p>
            <a:p>
              <a:pPr>
                <a:lnSpc>
                  <a:spcPts val="1800"/>
                </a:lnSpc>
              </a:pPr>
              <a:r>
                <a:rPr lang="ru-RU" sz="1600" dirty="0">
                  <a:latin typeface="Arial" charset="0"/>
                  <a:ea typeface="Arial" charset="0"/>
                  <a:cs typeface="Arial" charset="0"/>
                </a:rPr>
                <a:t>документации и выполнению</a:t>
              </a:r>
            </a:p>
            <a:p>
              <a:pPr>
                <a:lnSpc>
                  <a:spcPts val="1800"/>
                </a:lnSpc>
              </a:pPr>
              <a:r>
                <a:rPr lang="ru-RU" sz="1600" dirty="0">
                  <a:latin typeface="Arial" charset="0"/>
                  <a:ea typeface="Arial" charset="0"/>
                  <a:cs typeface="Arial" charset="0"/>
                </a:rPr>
                <a:t>инженерных изысканий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53155" y="1851196"/>
              <a:ext cx="2463482" cy="93266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is-IS" sz="5500" dirty="0">
                  <a:solidFill>
                    <a:srgbClr val="005C97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r>
                <a:rPr lang="ru-RU" sz="5500" dirty="0">
                  <a:solidFill>
                    <a:srgbClr val="005C97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is-IS" sz="5500" dirty="0">
                  <a:solidFill>
                    <a:srgbClr val="005C97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ru-RU" sz="5500" dirty="0">
                  <a:solidFill>
                    <a:srgbClr val="005C97"/>
                  </a:solidFill>
                  <a:latin typeface="Arial" charset="0"/>
                  <a:ea typeface="Arial" charset="0"/>
                  <a:cs typeface="Arial" charset="0"/>
                </a:rPr>
                <a:t>158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7741920" y="2783865"/>
              <a:ext cx="3326727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7674314" y="3910832"/>
            <a:ext cx="3908324" cy="1776682"/>
            <a:chOff x="8052619" y="1851196"/>
            <a:chExt cx="3908324" cy="1776682"/>
          </a:xfrm>
        </p:grpSpPr>
        <p:sp>
          <p:nvSpPr>
            <p:cNvPr id="46" name="TextBox 45"/>
            <p:cNvSpPr txBox="1"/>
            <p:nvPr/>
          </p:nvSpPr>
          <p:spPr>
            <a:xfrm>
              <a:off x="8917911" y="2856748"/>
              <a:ext cx="3043032" cy="7711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dirty="0">
                  <a:latin typeface="Arial" charset="0"/>
                  <a:ea typeface="Arial" charset="0"/>
                  <a:cs typeface="Arial" charset="0"/>
                </a:rPr>
                <a:t>по выполнению</a:t>
              </a:r>
            </a:p>
            <a:p>
              <a:pPr>
                <a:lnSpc>
                  <a:spcPts val="1800"/>
                </a:lnSpc>
              </a:pPr>
              <a:r>
                <a:rPr lang="ru-RU" sz="1600" dirty="0">
                  <a:latin typeface="Arial" charset="0"/>
                  <a:ea typeface="Arial" charset="0"/>
                  <a:cs typeface="Arial" charset="0"/>
                </a:rPr>
                <a:t>инженерных изысканий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853155" y="1851196"/>
              <a:ext cx="2463482" cy="93266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is-IS" sz="55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12 </a:t>
              </a:r>
              <a:r>
                <a:rPr lang="ru-RU" sz="55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899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8052619" y="2783865"/>
              <a:ext cx="3016029" cy="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DC3D30-113A-7E9C-1060-2CBD2CB2678E}"/>
              </a:ext>
            </a:extLst>
          </p:cNvPr>
          <p:cNvSpPr txBox="1"/>
          <p:nvPr/>
        </p:nvSpPr>
        <p:spPr>
          <a:xfrm>
            <a:off x="55418" y="6556316"/>
            <a:ext cx="6096000" cy="27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Данные актуальны по состоянию на 31.12.2023 г.</a:t>
            </a:r>
          </a:p>
        </p:txBody>
      </p:sp>
      <p:sp>
        <p:nvSpPr>
          <p:cNvPr id="19" name="Объект 6">
            <a:extLst>
              <a:ext uri="{FF2B5EF4-FFF2-40B4-BE49-F238E27FC236}">
                <a16:creationId xmlns:a16="http://schemas.microsoft.com/office/drawing/2014/main" id="{13C89868-E034-AC1C-1CBB-8E446415A835}"/>
              </a:ext>
            </a:extLst>
          </p:cNvPr>
          <p:cNvSpPr txBox="1">
            <a:spLocks/>
          </p:cNvSpPr>
          <p:nvPr/>
        </p:nvSpPr>
        <p:spPr>
          <a:xfrm>
            <a:off x="73748" y="115214"/>
            <a:ext cx="12044504" cy="582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Национальный реестр специалистов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BFB53A-E69D-C280-FF45-3A6A1841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7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6">
            <a:extLst>
              <a:ext uri="{FF2B5EF4-FFF2-40B4-BE49-F238E27FC236}">
                <a16:creationId xmlns:a16="http://schemas.microsoft.com/office/drawing/2014/main" id="{13C89868-E034-AC1C-1CBB-8E446415A835}"/>
              </a:ext>
            </a:extLst>
          </p:cNvPr>
          <p:cNvSpPr txBox="1">
            <a:spLocks/>
          </p:cNvSpPr>
          <p:nvPr/>
        </p:nvSpPr>
        <p:spPr>
          <a:xfrm>
            <a:off x="73748" y="115214"/>
            <a:ext cx="12044504" cy="582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500" b="0" i="0" kern="1200">
                <a:solidFill>
                  <a:schemeClr val="tx1"/>
                </a:solidFill>
                <a:latin typeface="DIN Pro Medium" charset="0"/>
                <a:ea typeface="DIN Pro Medium" charset="0"/>
                <a:cs typeface="DIN Pro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Требования к членам СРО, занятых на особо опасных, технически сложных и уникальных объектах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Постановление Правительства РФ № 338 от 20.03.2024 г.</a:t>
            </a:r>
          </a:p>
          <a:p>
            <a:pPr algn="ctr">
              <a:lnSpc>
                <a:spcPts val="34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BFB53A-E69D-C280-FF45-3A6A1841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D68-1E0C-4F2E-8572-EAD81F070C45}" type="slidenum">
              <a:rPr lang="ru-RU" smtClean="0"/>
              <a:t>9</a:t>
            </a:fld>
            <a:endParaRPr lang="ru-RU"/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B60A9BEA-25DE-4887-D719-38FF301C0631}"/>
              </a:ext>
            </a:extLst>
          </p:cNvPr>
          <p:cNvSpPr txBox="1">
            <a:spLocks/>
          </p:cNvSpPr>
          <p:nvPr/>
        </p:nvSpPr>
        <p:spPr>
          <a:xfrm>
            <a:off x="0" y="31581"/>
            <a:ext cx="9144000" cy="75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C10D8E-BBB9-EAF9-CCA6-E9A10CFF9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80290"/>
              </p:ext>
            </p:extLst>
          </p:nvPr>
        </p:nvGraphicFramePr>
        <p:xfrm>
          <a:off x="910625" y="3803105"/>
          <a:ext cx="10791518" cy="22860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ответственности</a:t>
                      </a:r>
                      <a:endParaRPr lang="ru-RU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технических служб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1-й</a:t>
                      </a:r>
                      <a:endParaRPr lang="ru-RU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работника по основному месту работы,</a:t>
                      </a:r>
                      <a:r>
                        <a:rPr lang="ru-RU" sz="12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5 лет + НРС</a:t>
                      </a:r>
                      <a:endParaRPr lang="ru-RU" sz="1200" b="1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специалиста, возможно совместительство, </a:t>
                      </a: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3 года  + НОК, возможно НРС</a:t>
                      </a:r>
                      <a:endParaRPr lang="ru-RU" sz="1400" b="1" i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2-й</a:t>
                      </a:r>
                      <a:endParaRPr lang="ru-RU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специалиста, возможно совместительство , </a:t>
                      </a: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3 года + НОК</a:t>
                      </a:r>
                      <a:r>
                        <a:rPr lang="ru-RU" sz="1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возможно НРС</a:t>
                      </a:r>
                      <a:endParaRPr lang="ru-RU" sz="1400" b="1" i="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3-й</a:t>
                      </a:r>
                      <a:endParaRPr lang="ru-RU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специалистов, возможно совместительство, </a:t>
                      </a: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3  года  + НОК</a:t>
                      </a:r>
                      <a:r>
                        <a:rPr lang="ru-RU" sz="1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возможно НРС</a:t>
                      </a:r>
                      <a:endParaRPr lang="ru-RU" sz="1200" b="1" i="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4-й</a:t>
                      </a:r>
                      <a:endParaRPr lang="ru-RU" sz="13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специалистов, возможно совместительство, </a:t>
                      </a:r>
                      <a:r>
                        <a:rPr lang="ru-RU" sz="1400" b="1" i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3 года  +  НОК</a:t>
                      </a:r>
                      <a:r>
                        <a:rPr lang="ru-RU" sz="1400" b="1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возможно НРС</a:t>
                      </a:r>
                      <a:endParaRPr lang="ru-RU" sz="1200" b="1" i="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DB4E42-C8F6-8ED9-C577-0765708BEB6F}"/>
              </a:ext>
            </a:extLst>
          </p:cNvPr>
          <p:cNvSpPr txBox="1"/>
          <p:nvPr/>
        </p:nvSpPr>
        <p:spPr>
          <a:xfrm>
            <a:off x="910624" y="6162315"/>
            <a:ext cx="10443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 тех. служб прошедших ПК до 1 марта 2024 г., НОК через 5 лет после  окончания срока УПК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Вступает в силу с 1 сентября 2024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490BE-DC6D-E696-4DC9-1A9EF6F06602}"/>
              </a:ext>
            </a:extLst>
          </p:cNvPr>
          <p:cNvSpPr txBox="1"/>
          <p:nvPr/>
        </p:nvSpPr>
        <p:spPr>
          <a:xfrm>
            <a:off x="761998" y="1317755"/>
            <a:ext cx="67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изыскания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19CC8AE7-E386-96CF-8542-3DCFFE9D8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42420"/>
              </p:ext>
            </p:extLst>
          </p:nvPr>
        </p:nvGraphicFramePr>
        <p:xfrm>
          <a:off x="910624" y="1714414"/>
          <a:ext cx="10791519" cy="160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ответственности</a:t>
                      </a:r>
                      <a:endParaRPr lang="ru-RU" sz="13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Руководители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(генеральный директор,</a:t>
                      </a:r>
                      <a:r>
                        <a:rPr lang="ru-RU" sz="13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директор, управляющий, технический директор, их заместители, главный инженер,  его заместитель)</a:t>
                      </a:r>
                      <a:endParaRPr lang="ru-RU" sz="13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технических служб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энергомеханических</a:t>
                      </a:r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контрольных, других технических служб и подразделений)</a:t>
                      </a:r>
                      <a:endParaRPr lang="ru-RU" sz="13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уровни ответственности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работника по основному месту работы, стаж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 + НРС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специалиста, возможно совместительство,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 3 года  + НОК, возможно НРС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7DCE47B-824C-85B2-DFE8-00291A7F30FA}"/>
              </a:ext>
            </a:extLst>
          </p:cNvPr>
          <p:cNvSpPr txBox="1"/>
          <p:nvPr/>
        </p:nvSpPr>
        <p:spPr>
          <a:xfrm>
            <a:off x="761997" y="3430524"/>
            <a:ext cx="333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05145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15552</TotalTime>
  <Words>3467</Words>
  <Application>Microsoft Macintosh PowerPoint</Application>
  <PresentationFormat>Широкоэкранный</PresentationFormat>
  <Paragraphs>719</Paragraphs>
  <Slides>36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DIN Pro Medium</vt:lpstr>
      <vt:lpstr>DIN Pro Regular</vt:lpstr>
      <vt:lpstr>Pragmatica</vt:lpstr>
      <vt:lpstr>Roboto</vt:lpstr>
      <vt:lpstr>Times New Roman</vt:lpstr>
      <vt:lpstr>Тема Office</vt:lpstr>
      <vt:lpstr>ОТЧЕТ СОВЕТА НОПРИЗ ЗА 2023 ГОД, О ЗАДАЧАХ НА 2024 ГОД  Президент НОПРИЗ               Шамузафаров Анвар Шамухамедович  22 марта 2023, г. Санкт-Петербург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ДОРАБОТКА ТЕХНИЧЕСКОГО РЕГЛАМЕНТА ЕАЭС СМиИ План на март – апрель 2023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Выборка для отраслевой стратегии</dc:title>
  <dc:creator>Анисимов Анатолий</dc:creator>
  <cp:lastModifiedBy>shvetsovalexey@gmail.com</cp:lastModifiedBy>
  <cp:revision>577</cp:revision>
  <cp:lastPrinted>2024-03-21T08:38:30Z</cp:lastPrinted>
  <dcterms:created xsi:type="dcterms:W3CDTF">2021-02-28T19:01:17Z</dcterms:created>
  <dcterms:modified xsi:type="dcterms:W3CDTF">2024-03-22T07:32:55Z</dcterms:modified>
</cp:coreProperties>
</file>